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9" r:id="rId4"/>
    <p:sldMasterId id="2147483730" r:id="rId5"/>
    <p:sldMasterId id="214748373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Proxima Nova"/>
      <p:regular r:id="rId60"/>
      <p:bold r:id="rId61"/>
      <p:italic r:id="rId62"/>
      <p:boldItalic r:id="rId63"/>
    </p:embeddedFont>
    <p:embeddedFont>
      <p:font typeface="PT Serif"/>
      <p:regular r:id="rId64"/>
      <p:bold r:id="rId65"/>
      <p:italic r:id="rId66"/>
      <p:boldItalic r:id="rId67"/>
    </p:embeddedFont>
    <p:embeddedFont>
      <p:font typeface="Proxima Nova Semibold"/>
      <p:regular r:id="rId68"/>
      <p:bold r:id="rId69"/>
      <p:boldItalic r:id="rId70"/>
    </p:embeddedFont>
    <p:embeddedFont>
      <p:font typeface="Open Sans Light"/>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Light-italic.fntdata"/><Relationship Id="rId72" Type="http://schemas.openxmlformats.org/officeDocument/2006/relationships/font" Target="fonts/OpenSansLight-bold.fntdata"/><Relationship Id="rId31" Type="http://schemas.openxmlformats.org/officeDocument/2006/relationships/slide" Target="slides/slide24.xml"/><Relationship Id="rId75" Type="http://schemas.openxmlformats.org/officeDocument/2006/relationships/font" Target="fonts/OpenSans-regular.fntdata"/><Relationship Id="rId30" Type="http://schemas.openxmlformats.org/officeDocument/2006/relationships/slide" Target="slides/slide23.xml"/><Relationship Id="rId74" Type="http://schemas.openxmlformats.org/officeDocument/2006/relationships/font" Target="fonts/OpenSansLight-boldItalic.fntdata"/><Relationship Id="rId33" Type="http://schemas.openxmlformats.org/officeDocument/2006/relationships/slide" Target="slides/slide26.xml"/><Relationship Id="rId77" Type="http://schemas.openxmlformats.org/officeDocument/2006/relationships/font" Target="fonts/OpenSans-italic.fntdata"/><Relationship Id="rId32" Type="http://schemas.openxmlformats.org/officeDocument/2006/relationships/slide" Target="slides/slide25.xml"/><Relationship Id="rId76" Type="http://schemas.openxmlformats.org/officeDocument/2006/relationships/font" Target="fonts/OpenSans-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penSans-boldItalic.fntdata"/><Relationship Id="rId71" Type="http://schemas.openxmlformats.org/officeDocument/2006/relationships/font" Target="fonts/OpenSansLight-regular.fntdata"/><Relationship Id="rId70" Type="http://schemas.openxmlformats.org/officeDocument/2006/relationships/font" Target="fonts/ProximaNova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PTSerif-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PTSerif-italic.fntdata"/><Relationship Id="rId21" Type="http://schemas.openxmlformats.org/officeDocument/2006/relationships/slide" Target="slides/slide14.xml"/><Relationship Id="rId65" Type="http://schemas.openxmlformats.org/officeDocument/2006/relationships/font" Target="fonts/PTSerif-bold.fntdata"/><Relationship Id="rId24" Type="http://schemas.openxmlformats.org/officeDocument/2006/relationships/slide" Target="slides/slide17.xml"/><Relationship Id="rId68" Type="http://schemas.openxmlformats.org/officeDocument/2006/relationships/font" Target="fonts/ProximaNovaSemibold-regular.fntdata"/><Relationship Id="rId23" Type="http://schemas.openxmlformats.org/officeDocument/2006/relationships/slide" Target="slides/slide16.xml"/><Relationship Id="rId67" Type="http://schemas.openxmlformats.org/officeDocument/2006/relationships/font" Target="fonts/PTSerif-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7aae4f1cd5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7aae4f1cd5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investors have their own tools. My mom who is a stock investment consultant has her techniques.</a:t>
            </a:r>
            <a:endParaRPr/>
          </a:p>
          <a:p>
            <a:pPr indent="0" lvl="0" marL="0" rtl="0" algn="l">
              <a:spcBef>
                <a:spcPts val="0"/>
              </a:spcBef>
              <a:spcAft>
                <a:spcPts val="0"/>
              </a:spcAft>
              <a:buNone/>
            </a:pPr>
            <a:r>
              <a:rPr lang="en"/>
              <a:t>Now with technology such as AI we can enhance the potential of stock price prediction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7aae4f1cd5_2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7aae4f1cd5_2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7aae4f1c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aae4f1c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7ab83735a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7ab83735a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our topic special is the human learning process. By giving the model the ability to comprehend various kinds of news like us, we will see the differences.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7aae4f1cd5_7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7aae4f1cd5_7_5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When we humans read news and try to understand contexts and information from them, our learning process can be classified into three principles.</a:t>
            </a:r>
            <a:endParaRPr/>
          </a:p>
        </p:txBody>
      </p:sp>
      <p:sp>
        <p:nvSpPr>
          <p:cNvPr id="833" name="Google Shape;833;g7aae4f1cd5_7_5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7aae4f1cd5_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7aae4f1cd5_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Sequential context dependency</a:t>
            </a:r>
            <a:r>
              <a:rPr lang="en"/>
              <a:t>: If a single piece of news is </a:t>
            </a:r>
            <a:r>
              <a:rPr b="1" lang="en">
                <a:solidFill>
                  <a:srgbClr val="FF0000"/>
                </a:solidFill>
              </a:rPr>
              <a:t>low-quality</a:t>
            </a:r>
            <a:r>
              <a:rPr lang="en"/>
              <a:t>, we would consider related news to support the context of the stock. Then we can make a more reliable prediction on the stock trend. We can also pay different attention to </a:t>
            </a:r>
            <a:r>
              <a:rPr b="1" lang="en"/>
              <a:t>various parts of the news sequence</a:t>
            </a:r>
            <a:r>
              <a:rPr lang="en"/>
              <a:t> up to their importance and influences.</a:t>
            </a:r>
            <a:endParaRPr/>
          </a:p>
          <a:p>
            <a:pPr indent="0" lvl="0" marL="0" rtl="0" algn="l">
              <a:spcBef>
                <a:spcPts val="0"/>
              </a:spcBef>
              <a:spcAft>
                <a:spcPts val="0"/>
              </a:spcAft>
              <a:buNone/>
            </a:pPr>
            <a:r>
              <a:rPr b="1" lang="en"/>
              <a:t>Diverse Influence</a:t>
            </a:r>
            <a:r>
              <a:rPr lang="en"/>
              <a:t>: </a:t>
            </a:r>
            <a:r>
              <a:rPr b="1" lang="en">
                <a:solidFill>
                  <a:srgbClr val="FF0000"/>
                </a:solidFill>
              </a:rPr>
              <a:t>Every news have different level of influences</a:t>
            </a:r>
            <a:r>
              <a:rPr lang="en"/>
              <a:t>. We human beings can tell from the context of the news. Some </a:t>
            </a:r>
            <a:r>
              <a:rPr b="1" lang="en">
                <a:solidFill>
                  <a:srgbClr val="FF0000"/>
                </a:solidFill>
              </a:rPr>
              <a:t>breaking news</a:t>
            </a:r>
            <a:r>
              <a:rPr lang="en"/>
              <a:t> would hugely affect the trend of related stocks. In real-world investment, investors tend to consider the</a:t>
            </a:r>
            <a:r>
              <a:rPr b="1" lang="en">
                <a:solidFill>
                  <a:srgbClr val="FF0000"/>
                </a:solidFill>
              </a:rPr>
              <a:t> </a:t>
            </a:r>
            <a:r>
              <a:rPr b="1" lang="en">
                <a:solidFill>
                  <a:srgbClr val="FF0000"/>
                </a:solidFill>
              </a:rPr>
              <a:t>estimated</a:t>
            </a:r>
            <a:r>
              <a:rPr b="1" lang="en">
                <a:solidFill>
                  <a:srgbClr val="FF0000"/>
                </a:solidFill>
              </a:rPr>
              <a:t> impact of each news</a:t>
            </a:r>
            <a:r>
              <a:rPr lang="en"/>
              <a:t> at the time they predict the stock trend.</a:t>
            </a:r>
            <a:endParaRPr/>
          </a:p>
          <a:p>
            <a:pPr indent="0" lvl="0" marL="0" rtl="0" algn="l">
              <a:spcBef>
                <a:spcPts val="0"/>
              </a:spcBef>
              <a:spcAft>
                <a:spcPts val="0"/>
              </a:spcAft>
              <a:buNone/>
            </a:pPr>
            <a:r>
              <a:rPr b="1" lang="en"/>
              <a:t>Effective and efficient learning:</a:t>
            </a:r>
            <a:r>
              <a:rPr lang="en"/>
              <a:t> Some news do not provide </a:t>
            </a:r>
            <a:r>
              <a:rPr b="1" lang="en">
                <a:solidFill>
                  <a:srgbClr val="FF0000"/>
                </a:solidFill>
              </a:rPr>
              <a:t>obvious indication on stock trend</a:t>
            </a:r>
            <a:r>
              <a:rPr lang="en"/>
              <a:t>. So what do we do? We turn to other news with</a:t>
            </a:r>
            <a:r>
              <a:rPr b="1" lang="en">
                <a:solidFill>
                  <a:srgbClr val="FF0000"/>
                </a:solidFill>
              </a:rPr>
              <a:t> more information first </a:t>
            </a:r>
            <a:r>
              <a:rPr lang="en"/>
              <a:t>so that we understand what to look for in the news that have less information.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aae4f1cd5_1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aae4f1cd5_1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Sequential Context Dependency </a:t>
            </a:r>
            <a:r>
              <a:rPr lang="en"/>
              <a:t>In (a) 2 yellow circle = 2 news of industry reform, but it’s hard to tell the trend. So we study previous news in red saying that the reform might cause negative effects on the stock trend. In (b) We study the news in green which informed us of positive signals.</a:t>
            </a:r>
            <a:endParaRPr/>
          </a:p>
          <a:p>
            <a:pPr indent="0" lvl="0" marL="0" rtl="0" algn="l">
              <a:spcBef>
                <a:spcPts val="0"/>
              </a:spcBef>
              <a:spcAft>
                <a:spcPts val="0"/>
              </a:spcAft>
              <a:buNone/>
            </a:pPr>
            <a:r>
              <a:rPr b="1" lang="en"/>
              <a:t>Diverse Influence</a:t>
            </a:r>
            <a:r>
              <a:rPr lang="en"/>
              <a:t>, in (b) 3rd news say that the share price has been going down. This is a negative signal. But the news report from the petrol industry says otherwise. The stock dropped for only 1 day.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7aae4f1cd5_1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7aae4f1cd5_1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news on this company for consecutive L days or more.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7ab83735a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7ab83735a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7aac2756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7aac2756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paper, they propose a model that mimic these human learning process that we’ve mentoned. First, let start with the first two principle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7aae4f1cd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propose a Hybrid Attention Networks (HAN) which consists of two attention layers. </a:t>
            </a:r>
            <a:endParaRPr/>
          </a:p>
          <a:p>
            <a:pPr indent="-298450" lvl="0" marL="457200" rtl="0" algn="l">
              <a:spcBef>
                <a:spcPts val="0"/>
              </a:spcBef>
              <a:spcAft>
                <a:spcPts val="0"/>
              </a:spcAft>
              <a:buSzPts val="1100"/>
              <a:buChar char="-"/>
            </a:pPr>
            <a:r>
              <a:rPr lang="en"/>
              <a:t>First, they create news-level attention layer to distinguish which news is more significant than others. Diverse Influence = Checked</a:t>
            </a:r>
            <a:endParaRPr/>
          </a:p>
          <a:p>
            <a:pPr indent="-298450" lvl="0" marL="457200" rtl="0" algn="l">
              <a:spcBef>
                <a:spcPts val="0"/>
              </a:spcBef>
              <a:spcAft>
                <a:spcPts val="0"/>
              </a:spcAft>
              <a:buSzPts val="1100"/>
              <a:buChar char="-"/>
            </a:pPr>
            <a:r>
              <a:rPr lang="en"/>
              <a:t>They, again, design temporal-level attention layer to interpret and analyze news in the sequential temporal context and pay more attention to critical time periods. Sequential Context Dependency checked</a:t>
            </a:r>
            <a:endParaRPr/>
          </a:p>
          <a:p>
            <a:pPr indent="0" lvl="0" marL="0" rtl="0" algn="l">
              <a:spcBef>
                <a:spcPts val="0"/>
              </a:spcBef>
              <a:spcAft>
                <a:spcPts val="0"/>
              </a:spcAft>
              <a:buNone/>
            </a:pPr>
            <a:r>
              <a:t/>
            </a:r>
            <a:endParaRPr/>
          </a:p>
        </p:txBody>
      </p:sp>
      <p:sp>
        <p:nvSpPr>
          <p:cNvPr id="922" name="Google Shape;922;g7aae4f1cd5_1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86695ae4ac91b6e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86695ae4ac91b6e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how to make a stock price prediction based on online news influence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7aae4f1cd5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7aae4f1cd5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deep dive into the framework, let’s talk about problem statement. We regard the problem of stock trend </a:t>
            </a:r>
            <a:r>
              <a:rPr lang="en"/>
              <a:t>prediction</a:t>
            </a:r>
            <a:r>
              <a:rPr lang="en"/>
              <a:t> asna classification problem. The value they use to classify is rise percent which is basically, it’s how much the open price will rise in the next day.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7aae4f1cd5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7aae4f1cd5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get the rise percent value, we can now classify whether the stock trend will be up, preserve, or down.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7aac27565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aac27565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some terms that we need to clarified before talking about the architecture. We </a:t>
            </a:r>
            <a:r>
              <a:rPr lang="en"/>
              <a:t>denote a va</a:t>
            </a:r>
            <a:r>
              <a:rPr lang="en"/>
              <a:t>riable ci </a:t>
            </a:r>
            <a:r>
              <a:rPr lang="en"/>
              <a:t>as a set of all news on the date i. We called this Ci a news corpus. So in the sequence of N, we will have the news corpus sequence from Ct-N to Ct-1.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7aae4f1cd5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7aae4f1cd5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see the whole architecture of the framework in more detail, layer by layer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aae4f1cd5_4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aae4f1cd5_4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7aae4f1cd5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7aae4f1cd5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7aae4f1cd5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7aae4f1cd5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 sequential modeling layer receive the overall corpus vector </a:t>
            </a:r>
            <a:r>
              <a:rPr b="1" lang="en" sz="1000">
                <a:solidFill>
                  <a:schemeClr val="dk1"/>
                </a:solidFill>
                <a:highlight>
                  <a:srgbClr val="FFFFFF"/>
                </a:highlight>
                <a:latin typeface="Times New Roman"/>
                <a:ea typeface="Times New Roman"/>
                <a:cs typeface="Times New Roman"/>
                <a:sym typeface="Times New Roman"/>
              </a:rPr>
              <a:t>d</a:t>
            </a:r>
            <a:r>
              <a:rPr lang="en" sz="1000">
                <a:solidFill>
                  <a:schemeClr val="dk1"/>
                </a:solidFill>
                <a:highlight>
                  <a:srgbClr val="FFFFFF"/>
                </a:highlight>
                <a:latin typeface="Times New Roman"/>
                <a:ea typeface="Times New Roman"/>
                <a:cs typeface="Times New Roman"/>
                <a:sym typeface="Times New Roman"/>
              </a:rPr>
              <a:t> as a weighted sum of each news vector. (They encode the temporal sequence of corpus vector ) They encode it with Gated Recurrent Units or GRU to check the state of sequences without separate the memory cell.</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GRU can also be considered as a variation on the LSTM because both are designed similarly. It can be used to avoid exploding and vanishing gradient problem by two gates (update and reset gates)</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The different between GRU and LSTM is that LSTM are more complex and take longer to train but it could remember longer sequence at the cost of increased training time.</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They construct a bi-directional GRU to capture the information from the past and the future of a news as its context, which is h</a:t>
            </a:r>
            <a:r>
              <a:rPr baseline="-25000" lang="en" sz="1000">
                <a:solidFill>
                  <a:schemeClr val="dk1"/>
                </a:solidFill>
                <a:highlight>
                  <a:srgbClr val="FFFFFF"/>
                </a:highlight>
                <a:latin typeface="Times New Roman"/>
                <a:ea typeface="Times New Roman"/>
                <a:cs typeface="Times New Roman"/>
                <a:sym typeface="Times New Roman"/>
              </a:rPr>
              <a:t>i</a:t>
            </a:r>
            <a:r>
              <a:rPr lang="en" sz="1000">
                <a:solidFill>
                  <a:schemeClr val="dk1"/>
                </a:solidFill>
                <a:highlight>
                  <a:srgbClr val="FFFFFF"/>
                </a:highlight>
                <a:latin typeface="Times New Roman"/>
                <a:ea typeface="Times New Roman"/>
                <a:cs typeface="Times New Roman"/>
                <a:sym typeface="Times New Roman"/>
              </a:rPr>
              <a:t> as a result.</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p>
          <a:p>
            <a:pPr indent="0" lvl="0" marL="0" rtl="0" algn="l">
              <a:spcBef>
                <a:spcPts val="0"/>
              </a:spcBef>
              <a:spcAft>
                <a:spcPts val="0"/>
              </a:spcAft>
              <a:buNone/>
            </a:pPr>
            <a:r>
              <a:rPr lang="en" sz="1000"/>
              <a:t>//So the result h</a:t>
            </a:r>
            <a:r>
              <a:rPr baseline="-25000" lang="en" sz="1000"/>
              <a:t>i</a:t>
            </a:r>
            <a:r>
              <a:rPr lang="en" sz="1000"/>
              <a:t> unites the information of both its surrounding context and itself.</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7aac27565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7aac27565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Let talk a bit more about the GRU mechanism.</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In the first equation, the first part determine what information to collect from the previous step and another determine what to collect from the current step.</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 current updated state will use the reset gate to help store the relevant information from the past.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 reset gate is used to determine how much information is irrelevant and should be forgotten..</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rgbClr val="FFFFFF"/>
                </a:highlight>
                <a:latin typeface="Times New Roman"/>
                <a:ea typeface="Times New Roman"/>
                <a:cs typeface="Times New Roman"/>
                <a:sym typeface="Times New Roman"/>
              </a:rPr>
              <a:t>The update gate is used to determine how much the past information(from the previous time steps) needs to be passed to the next time step.</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 two gates are calculated by the equation shown here on the slide.</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7aae4f1cd5_4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7aae4f1cd5_4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latin typeface="Times New Roman"/>
                <a:ea typeface="Times New Roman"/>
                <a:cs typeface="Times New Roman"/>
                <a:sym typeface="Times New Roman"/>
              </a:rPr>
              <a:t>Since the news published on different dates</a:t>
            </a:r>
            <a:endParaRPr sz="10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This layer  attempts to learn what to pay attention to based on the input sequence seen so far.</a:t>
            </a:r>
            <a:endParaRPr b="1"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They encoded the result from sequential layer with sigmoid function , then indicate which date is more significant by the softmax function, which theta is a weight of each corpus vector.</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By combining them to a softmax function, it get attention vector Beta to distinguish the temporal difference</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Then use Beta to calculate the weight sum V, so that it can incorporate the sequential news context information with temporal information,.</a:t>
            </a:r>
            <a:endParaRPr sz="10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7aae4f1cd5_4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7aae4f1cd5_4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layer is a standard MLP, which take V (from the temporal attention layer) as an input and produce a three-class classification of the future stock trend.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7aae4f1cd5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aae4f1cd5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7aae4f1cd5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7aae4f1cd5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the third human learning process that the model is going to mimic. The effective and efficient learning.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7aae4f1cd5_4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7aae4f1cd5_4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challenge for the model is the scarceness of news or vague news which can cause the learning difficult.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7aae4f1cd5_4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7aae4f1cd5_4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chemeClr val="lt1"/>
                </a:highlight>
                <a:latin typeface="Times New Roman"/>
                <a:ea typeface="Times New Roman"/>
                <a:cs typeface="Times New Roman"/>
                <a:sym typeface="Times New Roman"/>
              </a:rPr>
              <a:t>We can deal against the challenge by the curriculum learning. It s</a:t>
            </a:r>
            <a:r>
              <a:rPr lang="en" sz="1000">
                <a:solidFill>
                  <a:schemeClr val="dk1"/>
                </a:solidFill>
                <a:highlight>
                  <a:schemeClr val="lt1"/>
                </a:highlight>
                <a:latin typeface="Times New Roman"/>
                <a:ea typeface="Times New Roman"/>
                <a:cs typeface="Times New Roman"/>
                <a:sym typeface="Times New Roman"/>
              </a:rPr>
              <a:t>tart out with only easy examples of a task, skip those challenging training example, and then gradually increase the task difficulty. </a:t>
            </a:r>
            <a:endParaRPr sz="10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highlight>
                  <a:schemeClr val="lt1"/>
                </a:highlight>
                <a:latin typeface="Times New Roman"/>
                <a:ea typeface="Times New Roman"/>
                <a:cs typeface="Times New Roman"/>
                <a:sym typeface="Times New Roman"/>
              </a:rPr>
              <a:t>By using the curriculum alone,  the sequence of training example cannot adjust to the feedback from dynamic learning model.</a:t>
            </a:r>
            <a:endParaRPr sz="1000">
              <a:solidFill>
                <a:schemeClr val="dk1"/>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7aae4f1cd5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7aae4f1cd5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So the author introduce self-paced learning or SPL to tackle the previous problem. SPL is embed with curriculum design into learning objective which can jointly optimize the curriculum and the learn model simultaneously.</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It help the model learn the news influence in an organized manner.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Next Tram will talk about the evaluation of this model.</a:t>
            </a:r>
            <a:endParaRPr sz="10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7aae4f1cd5_4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7aae4f1cd5_4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7ab83735a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7ab83735a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7ab83735a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7ab83735a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7abc6b4d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7abc6b4d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7aae4f1cd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7aae4f1cd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Font typeface="Proxima Nova"/>
              <a:buAutoNum type="arabicPeriod"/>
            </a:pPr>
            <a:r>
              <a:rPr b="1" lang="en" sz="1800">
                <a:solidFill>
                  <a:schemeClr val="dk2"/>
                </a:solidFill>
                <a:latin typeface="Proxima Nova"/>
                <a:ea typeface="Proxima Nova"/>
                <a:cs typeface="Proxima Nova"/>
                <a:sym typeface="Proxima Nova"/>
              </a:rPr>
              <a:t>Data Collection</a:t>
            </a:r>
            <a:endParaRPr b="1"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Chinese stock data (2014-2017)</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Including time series in term of price and trading volume</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Economic news (2014-2017)</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Extracted the publication time stamp, title, and its content</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Correlating each of news to a specific stock</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Filtering out the irrelevant news </a:t>
            </a:r>
            <a:endParaRPr sz="14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7aae4f1cd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aae4f1cd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AutoNum type="arabicPeriod"/>
            </a:pPr>
            <a:r>
              <a:rPr lang="en" sz="1800">
                <a:solidFill>
                  <a:schemeClr val="dk2"/>
                </a:solidFill>
              </a:rPr>
              <a:t>Learning Settings</a:t>
            </a:r>
            <a:endParaRPr sz="1800">
              <a:solidFill>
                <a:schemeClr val="dk2"/>
              </a:solidFill>
            </a:endParaRPr>
          </a:p>
          <a:p>
            <a:pPr indent="-317500" lvl="1" marL="914400" rtl="0" algn="l">
              <a:lnSpc>
                <a:spcPct val="115000"/>
              </a:lnSpc>
              <a:spcBef>
                <a:spcPts val="0"/>
              </a:spcBef>
              <a:spcAft>
                <a:spcPts val="0"/>
              </a:spcAft>
              <a:buClr>
                <a:schemeClr val="dk2"/>
              </a:buClr>
              <a:buSzPts val="1400"/>
              <a:buAutoNum type="alphaLcPeriod"/>
            </a:pPr>
            <a:r>
              <a:rPr lang="en" sz="1400">
                <a:solidFill>
                  <a:schemeClr val="dk2"/>
                </a:solidFill>
              </a:rPr>
              <a:t> Label of the classification problem</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DOWN: Rise_Percent(t) &lt; -0.41%</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Up: Rise_Percent(t) &gt; 0.87%</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PRESERVE: -0.41% &lt;= Rise_Percent(t) &lt;= 0.87%</a:t>
            </a:r>
            <a:endParaRPr sz="1400">
              <a:solidFill>
                <a:schemeClr val="dk2"/>
              </a:solidFill>
            </a:endParaRPr>
          </a:p>
          <a:p>
            <a:pPr indent="-317500" lvl="1" marL="914400" rtl="0" algn="l">
              <a:lnSpc>
                <a:spcPct val="115000"/>
              </a:lnSpc>
              <a:spcBef>
                <a:spcPts val="0"/>
              </a:spcBef>
              <a:spcAft>
                <a:spcPts val="0"/>
              </a:spcAft>
              <a:buClr>
                <a:schemeClr val="dk2"/>
              </a:buClr>
              <a:buSzPts val="1400"/>
              <a:buAutoNum type="alphaLcPeriod"/>
            </a:pPr>
            <a:r>
              <a:rPr lang="en" sz="1400">
                <a:solidFill>
                  <a:schemeClr val="dk2"/>
                </a:solidFill>
              </a:rPr>
              <a:t>Splitting the data set</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Training set = 66.7% -&gt; September 2014 to May 2016</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Testing set = 33.3% -&gt; May 2016 to March 2017</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Validation set = 10% randomly selected from training set</a:t>
            </a:r>
            <a:endParaRPr sz="1400">
              <a:solidFill>
                <a:schemeClr val="dk2"/>
              </a:solidFill>
            </a:endParaRPr>
          </a:p>
          <a:p>
            <a:pPr indent="-317500" lvl="1" marL="914400" rtl="0" algn="l">
              <a:lnSpc>
                <a:spcPct val="115000"/>
              </a:lnSpc>
              <a:spcBef>
                <a:spcPts val="0"/>
              </a:spcBef>
              <a:spcAft>
                <a:spcPts val="0"/>
              </a:spcAft>
              <a:buClr>
                <a:schemeClr val="dk2"/>
              </a:buClr>
              <a:buSzPts val="1400"/>
              <a:buAutoNum type="alphaLcPeriod"/>
            </a:pPr>
            <a:r>
              <a:rPr lang="en" sz="1400">
                <a:solidFill>
                  <a:schemeClr val="dk2"/>
                </a:solidFill>
              </a:rPr>
              <a:t>Building the vocabulary</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Tokenizing each news</a:t>
            </a:r>
            <a:endParaRPr sz="1400">
              <a:solidFill>
                <a:schemeClr val="dk2"/>
              </a:solidFill>
            </a:endParaRPr>
          </a:p>
          <a:p>
            <a:pPr indent="-317500" lvl="2" marL="1371600" rtl="0" algn="l">
              <a:lnSpc>
                <a:spcPct val="115000"/>
              </a:lnSpc>
              <a:spcBef>
                <a:spcPts val="0"/>
              </a:spcBef>
              <a:spcAft>
                <a:spcPts val="0"/>
              </a:spcAft>
              <a:buClr>
                <a:schemeClr val="dk2"/>
              </a:buClr>
              <a:buSzPts val="1400"/>
              <a:buAutoNum type="romanLcPeriod"/>
            </a:pPr>
            <a:r>
              <a:rPr lang="en" sz="1400">
                <a:solidFill>
                  <a:schemeClr val="dk2"/>
                </a:solidFill>
              </a:rPr>
              <a:t>Removing the stop words and the words appearing less than 5 times</a:t>
            </a:r>
            <a:endParaRPr sz="1400">
              <a:solidFill>
                <a:schemeClr val="dk2"/>
              </a:solidFill>
            </a:endParaRPr>
          </a:p>
          <a:p>
            <a:pPr indent="0" lvl="0" marL="45720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7aae4f1cd5_7_60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7aae4f1cd5_7_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7aae4f1cd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7aae4f1cd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 - hybrid attention network</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Proxima Nova"/>
                <a:ea typeface="Proxima Nova"/>
                <a:cs typeface="Proxima Nova"/>
                <a:sym typeface="Proxima Nova"/>
              </a:rPr>
              <a:t>To evaluate the effectiveness of their purposed deep learning framework</a:t>
            </a:r>
            <a:endParaRPr sz="1800">
              <a:solidFill>
                <a:schemeClr val="dk2"/>
              </a:solidFill>
              <a:latin typeface="Proxima Nova"/>
              <a:ea typeface="Proxima Nova"/>
              <a:cs typeface="Proxima Nova"/>
              <a:sym typeface="Proxima Nova"/>
            </a:endParaRPr>
          </a:p>
          <a:p>
            <a:pPr indent="-330200" lvl="0" marL="457200" rtl="0" algn="l">
              <a:lnSpc>
                <a:spcPct val="115000"/>
              </a:lnSpc>
              <a:spcBef>
                <a:spcPts val="16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Random forest</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Multi-layer Perceptron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News-RNN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One-RNN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Temporal-Attention-RNN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News-Attention-RNN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HAN</a:t>
            </a:r>
            <a:endParaRPr sz="1600">
              <a:solidFill>
                <a:schemeClr val="dk2"/>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HAN-SPL</a:t>
            </a:r>
            <a:endParaRPr sz="16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7abc6b4d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abc6b4d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aae4f1cd5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aae4f1cd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Font typeface="Proxima Nova"/>
              <a:buAutoNum type="arabicPeriod"/>
            </a:pPr>
            <a:r>
              <a:rPr lang="en" sz="1800">
                <a:solidFill>
                  <a:schemeClr val="dk2"/>
                </a:solidFill>
                <a:latin typeface="Proxima Nova"/>
                <a:ea typeface="Proxima Nova"/>
                <a:cs typeface="Proxima Nova"/>
                <a:sym typeface="Proxima Nova"/>
              </a:rPr>
              <a:t>Demonstration on News Attention</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To validate whether their framework can select significant news and filter out those less information one, this figure show some results</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The number in front of the news is the attention value</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3 classes: lowest, middle, and highest attention value</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Lowest: price</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Middle: previous market performance</a:t>
            </a:r>
            <a:endParaRPr sz="1400">
              <a:solidFill>
                <a:schemeClr val="dk2"/>
              </a:solidFill>
              <a:latin typeface="Proxima Nova"/>
              <a:ea typeface="Proxima Nova"/>
              <a:cs typeface="Proxima Nova"/>
              <a:sym typeface="Proxima Nova"/>
            </a:endParaRPr>
          </a:p>
          <a:p>
            <a:pPr indent="-317500" lvl="2" marL="1371600" rtl="0" algn="l">
              <a:lnSpc>
                <a:spcPct val="115000"/>
              </a:lnSpc>
              <a:spcBef>
                <a:spcPts val="0"/>
              </a:spcBef>
              <a:spcAft>
                <a:spcPts val="0"/>
              </a:spcAft>
              <a:buClr>
                <a:schemeClr val="dk2"/>
              </a:buClr>
              <a:buSzPts val="1400"/>
              <a:buFont typeface="Proxima Nova"/>
              <a:buAutoNum type="romanLcPeriod"/>
            </a:pPr>
            <a:r>
              <a:rPr lang="en" sz="1400">
                <a:solidFill>
                  <a:schemeClr val="dk2"/>
                </a:solidFill>
                <a:latin typeface="Proxima Nova"/>
                <a:ea typeface="Proxima Nova"/>
                <a:cs typeface="Proxima Nova"/>
                <a:sym typeface="Proxima Nova"/>
              </a:rPr>
              <a:t>Highest: some prediction from official analyst, some significant events</a:t>
            </a:r>
            <a:endParaRPr sz="1400">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b="1"/>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7aae4f1cd5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7aae4f1cd5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Font typeface="Proxima Nova"/>
              <a:buAutoNum type="arabicPeriod"/>
            </a:pPr>
            <a:r>
              <a:rPr lang="en" sz="1800">
                <a:solidFill>
                  <a:schemeClr val="dk2"/>
                </a:solidFill>
                <a:latin typeface="Proxima Nova"/>
                <a:ea typeface="Proxima Nova"/>
                <a:cs typeface="Proxima Nova"/>
                <a:sym typeface="Proxima Nova"/>
              </a:rPr>
              <a:t>Visualization of Temporal Attention??</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To illustrate the effect of temporal attention, calculate all the temporal attention vectors on the testing dataset</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Overall Distribution: recently news has more impact on the current stock than the one that reported earlier</a:t>
            </a:r>
            <a:endParaRPr sz="1400">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400">
                <a:solidFill>
                  <a:schemeClr val="dk2"/>
                </a:solidFill>
                <a:latin typeface="Proxima Nova"/>
                <a:ea typeface="Proxima Nova"/>
                <a:cs typeface="Proxima Nova"/>
                <a:sym typeface="Proxima Nova"/>
              </a:rPr>
              <a:t>we adopt the spectral cluster method to generate five clusters representing different patterns of temporal attention, as is shown in the first five plots in Figure 5. We can find that despite the overall distribution, in different contexts with different news contents, the attention distribution can be quite diverse as well as dynamic. The informative news even in a few days ago can also express their influences in the temporal attention layer.</a:t>
            </a:r>
            <a:endParaRPr sz="1400">
              <a:solidFill>
                <a:schemeClr val="dk2"/>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4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7abc6b4d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7abc6b4d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Google Shape;1262;g7aae4f1cd5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7aae4f1cd5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HAN - hybrid attention network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To evaluate the effectiveness of the SPL, they compare the training process using the SPL with that using the standard learning process</a:t>
            </a:r>
            <a:endParaRPr sz="1800">
              <a:solidFill>
                <a:schemeClr val="dk2"/>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t/>
            </a:r>
            <a:endParaRPr sz="1800">
              <a:solidFill>
                <a:schemeClr val="dk2"/>
              </a:solidFill>
              <a:latin typeface="Proxima Nova"/>
              <a:ea typeface="Proxima Nova"/>
              <a:cs typeface="Proxima Nova"/>
              <a:sym typeface="Proxima Nova"/>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7abc6b4d0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7abc6b4d0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7aae4f1cd5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aae4f1cd5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Correlate  = connect</a:t>
            </a:r>
            <a:endParaRPr/>
          </a:p>
          <a:p>
            <a:pPr indent="0" lvl="0" marL="0" rtl="0" algn="l">
              <a:spcBef>
                <a:spcPts val="0"/>
              </a:spcBef>
              <a:spcAft>
                <a:spcPts val="0"/>
              </a:spcAft>
              <a:buNone/>
            </a:pPr>
            <a:r>
              <a:rPr lang="en"/>
              <a:t>Tokenize is defined as the process of converting physical, real-world assets into a token. A token is a digital representation of an asset that exists on the blockchain.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HAN - hybrid attention network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7aae4f1cd5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7aae4f1cd5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 a standard measurement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k = 20, the improvement is not that obvious. This is because selecting few stocks leads to high turnover rate, which cause high transaction cost and offsets the profits</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Font typeface="Proxima Nova"/>
              <a:buAutoNum type="arabicPeriod"/>
            </a:pPr>
            <a:r>
              <a:rPr lang="en" sz="1800">
                <a:solidFill>
                  <a:schemeClr val="dk2"/>
                </a:solidFill>
                <a:latin typeface="Proxima Nova"/>
                <a:ea typeface="Proxima Nova"/>
                <a:cs typeface="Proxima Nova"/>
                <a:sym typeface="Proxima Nova"/>
              </a:rPr>
              <a:t>Market Trading Simulation</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Conduct a back-testing by simulating the stock trading for approximately one year, from May 2016 to March 2017</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At beginning of each training date, the model will give each stock a score based on the probability to have a rising trend </a:t>
            </a:r>
            <a:r>
              <a:rPr b="1" lang="en" sz="1400">
                <a:solidFill>
                  <a:schemeClr val="dk2"/>
                </a:solidFill>
                <a:latin typeface="Proxima Nova"/>
                <a:ea typeface="Proxima Nova"/>
                <a:cs typeface="Proxima Nova"/>
                <a:sym typeface="Proxima Nova"/>
              </a:rPr>
              <a:t>minus</a:t>
            </a:r>
            <a:r>
              <a:rPr lang="en" sz="1400">
                <a:solidFill>
                  <a:schemeClr val="dk2"/>
                </a:solidFill>
                <a:latin typeface="Proxima Nova"/>
                <a:ea typeface="Proxima Nova"/>
                <a:cs typeface="Proxima Nova"/>
                <a:sym typeface="Proxima Nova"/>
              </a:rPr>
              <a:t> the probability to have a declining trend</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top-K strategy: selects K stocks with the highest scores to construct a new portfolio for the next trading day</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Using annualized return(cumulative profit per year) to evaluate the performance</a:t>
            </a:r>
            <a:endParaRPr sz="14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2"/>
              </a:buClr>
              <a:buSzPts val="1400"/>
              <a:buFont typeface="Proxima Nova"/>
              <a:buAutoNum type="alphaLcPeriod"/>
            </a:pPr>
            <a:r>
              <a:rPr lang="en" sz="1400">
                <a:solidFill>
                  <a:schemeClr val="dk2"/>
                </a:solidFill>
                <a:latin typeface="Proxima Nova"/>
                <a:ea typeface="Proxima Nova"/>
                <a:cs typeface="Proxima Nova"/>
                <a:sym typeface="Proxima Nova"/>
              </a:rPr>
              <a:t>When k = 20, the improvement is not that obvious. This is because selecting few stocks leads to high turnover rate, which cause high transaction cost and offsets the profits</a:t>
            </a:r>
            <a:endParaRPr sz="14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7abc6b4d0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7abc6b4d0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7ac0f534c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7ac0f534c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7aae4f1cd5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7aae4f1cd5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7ab83735a8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7ab83735a8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7aae4f1cd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7aae4f1cd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7ab83735a8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Fundamental analysis</a:t>
            </a:r>
            <a:r>
              <a:rPr lang="en"/>
              <a:t> measures stock price by considering </a:t>
            </a:r>
            <a:r>
              <a:rPr b="1" lang="en">
                <a:solidFill>
                  <a:srgbClr val="FF0000"/>
                </a:solidFill>
              </a:rPr>
              <a:t>related economic and financial factors</a:t>
            </a:r>
            <a:r>
              <a:rPr lang="en"/>
              <a:t>. </a:t>
            </a:r>
            <a:r>
              <a:rPr b="1" lang="en"/>
              <a:t>Quarterly balance sheet </a:t>
            </a:r>
            <a:r>
              <a:rPr lang="en"/>
              <a:t>is a good example because you can clearly see how well or how bad the business is going. The stock price would behave in relative to the well being of the firm.</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Technical analysis</a:t>
            </a:r>
            <a:r>
              <a:rPr lang="en"/>
              <a:t> </a:t>
            </a:r>
            <a:r>
              <a:rPr lang="en"/>
              <a:t>forecasts the direction of prices through an </a:t>
            </a:r>
            <a:r>
              <a:rPr b="1" lang="en">
                <a:solidFill>
                  <a:srgbClr val="FF0000"/>
                </a:solidFill>
              </a:rPr>
              <a:t>analysis of historical market data</a:t>
            </a:r>
            <a:r>
              <a:rPr lang="en"/>
              <a:t> such as price and volume. </a:t>
            </a:r>
            <a:r>
              <a:rPr b="1" lang="en"/>
              <a:t>Moving average</a:t>
            </a:r>
            <a:r>
              <a:rPr lang="en"/>
              <a:t> can be used to decide where should the selling orders start in</a:t>
            </a:r>
            <a:r>
              <a:rPr lang="en"/>
              <a:t> according to the price</a:t>
            </a:r>
            <a:r>
              <a:rPr lang="en"/>
              <a:t>. Most people would start selling the stock when its price goes below its 200 days moving average. If a large number of traders do the same thing, the stock price will be pushed down further.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number 3 and number 4 I arbitrarily added myself from an interview with my mother who is a stock investment consultant. She explained that news and the economy do affect stock price since, in the end, it’s all psychology. For example, the death of Steve Jobs would definitely affect the stock price of Apple due to people being uncertain of the next CEO’s skills. Regarding the economy status, the stock price of a company that exports food from Thailand to the US wouldn’t be greatly affected by the economic recession within Thailand as long as the economy in the US is still up and going. Up next, A will tell us about this topic’s related work.</a:t>
            </a:r>
            <a:endParaRPr/>
          </a:p>
        </p:txBody>
      </p:sp>
      <p:sp>
        <p:nvSpPr>
          <p:cNvPr id="751" name="Google Shape;751;g7ab83735a8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7ab83735a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ab83735a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7ab83735a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7ab83735a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7aae4f1cd5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7aae4f1cd5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1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ubtitle Only">
  <p:cSld name="1_Title Subtitle Only">
    <p:spTree>
      <p:nvGrpSpPr>
        <p:cNvPr id="55" name="Shape 55"/>
        <p:cNvGrpSpPr/>
        <p:nvPr/>
      </p:nvGrpSpPr>
      <p:grpSpPr>
        <a:xfrm>
          <a:off x="0" y="0"/>
          <a:ext cx="0" cy="0"/>
          <a:chOff x="0" y="0"/>
          <a:chExt cx="0" cy="0"/>
        </a:xfrm>
      </p:grpSpPr>
      <p:sp>
        <p:nvSpPr>
          <p:cNvPr id="56" name="Google Shape;56;p15"/>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5"/>
          <p:cNvSpPr txBox="1"/>
          <p:nvPr>
            <p:ph idx="1"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8" name="Shape 58"/>
        <p:cNvGrpSpPr/>
        <p:nvPr/>
      </p:nvGrpSpPr>
      <p:grpSpPr>
        <a:xfrm>
          <a:off x="0" y="0"/>
          <a:ext cx="0" cy="0"/>
          <a:chOff x="0" y="0"/>
          <a:chExt cx="0" cy="0"/>
        </a:xfrm>
      </p:grpSpPr>
      <p:sp>
        <p:nvSpPr>
          <p:cNvPr id="59" name="Google Shape;59;p16"/>
          <p:cNvSpPr txBox="1"/>
          <p:nvPr>
            <p:ph type="ctrTitle"/>
          </p:nvPr>
        </p:nvSpPr>
        <p:spPr>
          <a:xfrm>
            <a:off x="685800" y="1597819"/>
            <a:ext cx="7772400" cy="1102519"/>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2700"/>
              <a:buFont typeface="Open Sans Light"/>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6"/>
          <p:cNvSpPr txBox="1"/>
          <p:nvPr>
            <p:ph idx="1" type="subTitle"/>
          </p:nvPr>
        </p:nvSpPr>
        <p:spPr>
          <a:xfrm>
            <a:off x="1371600" y="2914650"/>
            <a:ext cx="6400800" cy="1314450"/>
          </a:xfrm>
          <a:prstGeom prst="rect">
            <a:avLst/>
          </a:prstGeom>
          <a:noFill/>
          <a:ln>
            <a:noFill/>
          </a:ln>
        </p:spPr>
        <p:txBody>
          <a:bodyPr anchorCtr="0" anchor="t" bIns="0" lIns="0" spcFirstLastPara="1" rIns="0" wrap="square" tIns="0">
            <a:noAutofit/>
          </a:bodyPr>
          <a:lstStyle>
            <a:lvl1pPr lvl="0" algn="ctr">
              <a:spcBef>
                <a:spcPts val="300"/>
              </a:spcBef>
              <a:spcAft>
                <a:spcPts val="0"/>
              </a:spcAft>
              <a:buSzPts val="1500"/>
              <a:buNone/>
              <a:defRPr>
                <a:solidFill>
                  <a:srgbClr val="989899"/>
                </a:solidFill>
              </a:defRPr>
            </a:lvl1pPr>
            <a:lvl2pPr lvl="1" algn="ctr">
              <a:spcBef>
                <a:spcPts val="200"/>
              </a:spcBef>
              <a:spcAft>
                <a:spcPts val="0"/>
              </a:spcAft>
              <a:buSzPts val="1200"/>
              <a:buNone/>
              <a:defRPr>
                <a:solidFill>
                  <a:srgbClr val="989899"/>
                </a:solidFill>
              </a:defRPr>
            </a:lvl2pPr>
            <a:lvl3pPr lvl="2" algn="ctr">
              <a:spcBef>
                <a:spcPts val="200"/>
              </a:spcBef>
              <a:spcAft>
                <a:spcPts val="0"/>
              </a:spcAft>
              <a:buSzPts val="1200"/>
              <a:buNone/>
              <a:defRPr>
                <a:solidFill>
                  <a:srgbClr val="989899"/>
                </a:solidFill>
              </a:defRPr>
            </a:lvl3pPr>
            <a:lvl4pPr lvl="3" algn="ctr">
              <a:spcBef>
                <a:spcPts val="200"/>
              </a:spcBef>
              <a:spcAft>
                <a:spcPts val="0"/>
              </a:spcAft>
              <a:buSzPts val="1200"/>
              <a:buNone/>
              <a:defRPr>
                <a:solidFill>
                  <a:srgbClr val="989899"/>
                </a:solidFill>
              </a:defRPr>
            </a:lvl4pPr>
            <a:lvl5pPr lvl="4" algn="ctr">
              <a:spcBef>
                <a:spcPts val="200"/>
              </a:spcBef>
              <a:spcAft>
                <a:spcPts val="0"/>
              </a:spcAft>
              <a:buSzPts val="1200"/>
              <a:buNone/>
              <a:defRPr>
                <a:solidFill>
                  <a:srgbClr val="989899"/>
                </a:solidFill>
              </a:defRPr>
            </a:lvl5pPr>
            <a:lvl6pPr lvl="5" algn="ctr">
              <a:spcBef>
                <a:spcPts val="400"/>
              </a:spcBef>
              <a:spcAft>
                <a:spcPts val="0"/>
              </a:spcAft>
              <a:buClr>
                <a:srgbClr val="989899"/>
              </a:buClr>
              <a:buSzPts val="2000"/>
              <a:buNone/>
              <a:defRPr>
                <a:solidFill>
                  <a:srgbClr val="989899"/>
                </a:solidFill>
              </a:defRPr>
            </a:lvl6pPr>
            <a:lvl7pPr lvl="6" algn="ctr">
              <a:spcBef>
                <a:spcPts val="400"/>
              </a:spcBef>
              <a:spcAft>
                <a:spcPts val="0"/>
              </a:spcAft>
              <a:buClr>
                <a:srgbClr val="989899"/>
              </a:buClr>
              <a:buSzPts val="2000"/>
              <a:buNone/>
              <a:defRPr>
                <a:solidFill>
                  <a:srgbClr val="989899"/>
                </a:solidFill>
              </a:defRPr>
            </a:lvl7pPr>
            <a:lvl8pPr lvl="7" algn="ctr">
              <a:spcBef>
                <a:spcPts val="400"/>
              </a:spcBef>
              <a:spcAft>
                <a:spcPts val="0"/>
              </a:spcAft>
              <a:buClr>
                <a:srgbClr val="989899"/>
              </a:buClr>
              <a:buSzPts val="2000"/>
              <a:buNone/>
              <a:defRPr>
                <a:solidFill>
                  <a:srgbClr val="989899"/>
                </a:solidFill>
              </a:defRPr>
            </a:lvl8pPr>
            <a:lvl9pPr lvl="8" algn="ctr">
              <a:spcBef>
                <a:spcPts val="400"/>
              </a:spcBef>
              <a:spcAft>
                <a:spcPts val="0"/>
              </a:spcAft>
              <a:buClr>
                <a:srgbClr val="989899"/>
              </a:buClr>
              <a:buSzPts val="2000"/>
              <a:buNone/>
              <a:defRPr>
                <a:solidFill>
                  <a:srgbClr val="98989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1" name="Shape 61"/>
        <p:cNvGrpSpPr/>
        <p:nvPr/>
      </p:nvGrpSpPr>
      <p:grpSpPr>
        <a:xfrm>
          <a:off x="0" y="0"/>
          <a:ext cx="0" cy="0"/>
          <a:chOff x="0" y="0"/>
          <a:chExt cx="0" cy="0"/>
        </a:xfrm>
      </p:grpSpPr>
      <p:sp>
        <p:nvSpPr>
          <p:cNvPr id="62" name="Google Shape;62;p17"/>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7"/>
          <p:cNvSpPr txBox="1"/>
          <p:nvPr>
            <p:ph idx="1" type="body"/>
          </p:nvPr>
        </p:nvSpPr>
        <p:spPr>
          <a:xfrm>
            <a:off x="685800" y="914400"/>
            <a:ext cx="7772400" cy="3470672"/>
          </a:xfrm>
          <a:prstGeom prst="rect">
            <a:avLst/>
          </a:prstGeom>
          <a:noFill/>
          <a:ln>
            <a:noFill/>
          </a:ln>
        </p:spPr>
        <p:txBody>
          <a:bodyPr anchorCtr="0" anchor="t" bIns="0" lIns="0" spcFirstLastPara="1" rIns="0" wrap="square" tIns="0">
            <a:noAutofit/>
          </a:bodyPr>
          <a:lstStyle>
            <a:lvl1pPr indent="-323850" lvl="0" marL="457200" algn="l">
              <a:spcBef>
                <a:spcPts val="900"/>
              </a:spcBef>
              <a:spcAft>
                <a:spcPts val="0"/>
              </a:spcAft>
              <a:buSzPts val="1500"/>
              <a:buChar char="•"/>
              <a:defRPr/>
            </a:lvl1pPr>
            <a:lvl2pPr indent="-304800" lvl="1" marL="914400" algn="l">
              <a:spcBef>
                <a:spcPts val="900"/>
              </a:spcBef>
              <a:spcAft>
                <a:spcPts val="0"/>
              </a:spcAft>
              <a:buSzPts val="1200"/>
              <a:buChar char="–"/>
              <a:defRPr/>
            </a:lvl2pPr>
            <a:lvl3pPr indent="-304800" lvl="2" marL="1371600" algn="l">
              <a:spcBef>
                <a:spcPts val="900"/>
              </a:spcBef>
              <a:spcAft>
                <a:spcPts val="0"/>
              </a:spcAft>
              <a:buSzPts val="1200"/>
              <a:buChar char="•"/>
              <a:defRPr/>
            </a:lvl3pPr>
            <a:lvl4pPr indent="-304800" lvl="3" marL="1828800" algn="l">
              <a:spcBef>
                <a:spcPts val="900"/>
              </a:spcBef>
              <a:spcAft>
                <a:spcPts val="0"/>
              </a:spcAft>
              <a:buSzPts val="1200"/>
              <a:buChar char="–"/>
              <a:defRPr/>
            </a:lvl4pPr>
            <a:lvl5pPr indent="-304800" lvl="4" marL="2286000" algn="l">
              <a:spcBef>
                <a:spcPts val="9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ubtitle and Content">
  <p:cSld name="1_Title Subtitle and Content">
    <p:spTree>
      <p:nvGrpSpPr>
        <p:cNvPr id="64" name="Shape 64"/>
        <p:cNvGrpSpPr/>
        <p:nvPr/>
      </p:nvGrpSpPr>
      <p:grpSpPr>
        <a:xfrm>
          <a:off x="0" y="0"/>
          <a:ext cx="0" cy="0"/>
          <a:chOff x="0" y="0"/>
          <a:chExt cx="0" cy="0"/>
        </a:xfrm>
      </p:grpSpPr>
      <p:sp>
        <p:nvSpPr>
          <p:cNvPr id="65" name="Google Shape;65;p18"/>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8"/>
          <p:cNvSpPr txBox="1"/>
          <p:nvPr>
            <p:ph idx="1" type="body"/>
          </p:nvPr>
        </p:nvSpPr>
        <p:spPr>
          <a:xfrm>
            <a:off x="685800" y="1089315"/>
            <a:ext cx="7772400" cy="3470672"/>
          </a:xfrm>
          <a:prstGeom prst="rect">
            <a:avLst/>
          </a:prstGeom>
          <a:noFill/>
          <a:ln>
            <a:noFill/>
          </a:ln>
        </p:spPr>
        <p:txBody>
          <a:bodyPr anchorCtr="0" anchor="t" bIns="0" lIns="0" spcFirstLastPara="1" rIns="0" wrap="square" tIns="0">
            <a:noAutofit/>
          </a:bodyPr>
          <a:lstStyle>
            <a:lvl1pPr indent="-323850" lvl="0" marL="457200" algn="l">
              <a:spcBef>
                <a:spcPts val="900"/>
              </a:spcBef>
              <a:spcAft>
                <a:spcPts val="0"/>
              </a:spcAft>
              <a:buSzPts val="1500"/>
              <a:buChar char="•"/>
              <a:defRPr/>
            </a:lvl1pPr>
            <a:lvl2pPr indent="-304800" lvl="1" marL="914400" algn="l">
              <a:spcBef>
                <a:spcPts val="900"/>
              </a:spcBef>
              <a:spcAft>
                <a:spcPts val="0"/>
              </a:spcAft>
              <a:buSzPts val="1200"/>
              <a:buChar char="–"/>
              <a:defRPr/>
            </a:lvl2pPr>
            <a:lvl3pPr indent="-304800" lvl="2" marL="1371600" algn="l">
              <a:spcBef>
                <a:spcPts val="900"/>
              </a:spcBef>
              <a:spcAft>
                <a:spcPts val="0"/>
              </a:spcAft>
              <a:buSzPts val="1200"/>
              <a:buChar char="•"/>
              <a:defRPr/>
            </a:lvl3pPr>
            <a:lvl4pPr indent="-304800" lvl="3" marL="1828800" algn="l">
              <a:spcBef>
                <a:spcPts val="900"/>
              </a:spcBef>
              <a:spcAft>
                <a:spcPts val="0"/>
              </a:spcAft>
              <a:buSzPts val="1200"/>
              <a:buChar char="–"/>
              <a:defRPr/>
            </a:lvl4pPr>
            <a:lvl5pPr indent="-304800" lvl="4" marL="2286000" algn="l">
              <a:spcBef>
                <a:spcPts val="900"/>
              </a:spcBef>
              <a:spcAft>
                <a:spcPts val="0"/>
              </a:spcAft>
              <a:buSzPts val="12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7" name="Google Shape;67;p18"/>
          <p:cNvSpPr txBox="1"/>
          <p:nvPr>
            <p:ph idx="2"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text no subtitle">
  <p:cSld name="Two column text no subtitle">
    <p:spTree>
      <p:nvGrpSpPr>
        <p:cNvPr id="68" name="Shape 68"/>
        <p:cNvGrpSpPr/>
        <p:nvPr/>
      </p:nvGrpSpPr>
      <p:grpSpPr>
        <a:xfrm>
          <a:off x="0" y="0"/>
          <a:ext cx="0" cy="0"/>
          <a:chOff x="0" y="0"/>
          <a:chExt cx="0" cy="0"/>
        </a:xfrm>
      </p:grpSpPr>
      <p:sp>
        <p:nvSpPr>
          <p:cNvPr id="69" name="Google Shape;69;p1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9"/>
          <p:cNvSpPr txBox="1"/>
          <p:nvPr>
            <p:ph idx="1" type="body"/>
          </p:nvPr>
        </p:nvSpPr>
        <p:spPr>
          <a:xfrm>
            <a:off x="685800" y="914400"/>
            <a:ext cx="7772400" cy="3470672"/>
          </a:xfrm>
          <a:prstGeom prst="rect">
            <a:avLst/>
          </a:prstGeom>
          <a:noFill/>
          <a:ln>
            <a:noFill/>
          </a:ln>
        </p:spPr>
        <p:txBody>
          <a:bodyPr anchorCtr="0" anchor="t" bIns="0" lIns="0" spcFirstLastPara="1" rIns="0" wrap="square" tIns="0">
            <a:noAutofit/>
          </a:bodyPr>
          <a:lstStyle>
            <a:lvl1pPr indent="-228600" lvl="0" marL="457200" algn="l">
              <a:spcBef>
                <a:spcPts val="900"/>
              </a:spcBef>
              <a:spcAft>
                <a:spcPts val="0"/>
              </a:spcAft>
              <a:buSzPts val="1200"/>
              <a:buNone/>
              <a:defRPr sz="1200"/>
            </a:lvl1pPr>
            <a:lvl2pPr indent="-304800" lvl="1" marL="914400" algn="l">
              <a:spcBef>
                <a:spcPts val="900"/>
              </a:spcBef>
              <a:spcAft>
                <a:spcPts val="0"/>
              </a:spcAft>
              <a:buSzPts val="1200"/>
              <a:buFont typeface="Arial"/>
              <a:buChar char="•"/>
              <a:defRPr sz="1200"/>
            </a:lvl2pPr>
            <a:lvl3pPr indent="-304800" lvl="2" marL="1371600" algn="l">
              <a:spcBef>
                <a:spcPts val="900"/>
              </a:spcBef>
              <a:spcAft>
                <a:spcPts val="0"/>
              </a:spcAft>
              <a:buSzPts val="1200"/>
              <a:buFont typeface="Open Sans Light"/>
              <a:buChar char="–"/>
              <a:defRPr sz="1200"/>
            </a:lvl3pPr>
            <a:lvl4pPr indent="-304800" lvl="3" marL="1828800" algn="l">
              <a:spcBef>
                <a:spcPts val="900"/>
              </a:spcBef>
              <a:spcAft>
                <a:spcPts val="0"/>
              </a:spcAft>
              <a:buSzPts val="1200"/>
              <a:buFont typeface="Arial"/>
              <a:buChar char="•"/>
              <a:defRPr sz="1200"/>
            </a:lvl4pPr>
            <a:lvl5pPr indent="-304800" lvl="4" marL="2286000" algn="l">
              <a:spcBef>
                <a:spcPts val="900"/>
              </a:spcBef>
              <a:spcAft>
                <a:spcPts val="0"/>
              </a:spcAft>
              <a:buSzPts val="1200"/>
              <a:buFont typeface="Open Sans Light"/>
              <a:buChar char="–"/>
              <a:defRPr sz="12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text with subtitle">
  <p:cSld name="Two column text with subtitle">
    <p:spTree>
      <p:nvGrpSpPr>
        <p:cNvPr id="71" name="Shape 71"/>
        <p:cNvGrpSpPr/>
        <p:nvPr/>
      </p:nvGrpSpPr>
      <p:grpSpPr>
        <a:xfrm>
          <a:off x="0" y="0"/>
          <a:ext cx="0" cy="0"/>
          <a:chOff x="0" y="0"/>
          <a:chExt cx="0" cy="0"/>
        </a:xfrm>
      </p:grpSpPr>
      <p:sp>
        <p:nvSpPr>
          <p:cNvPr id="72" name="Google Shape;72;p2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3" name="Google Shape;73;p20"/>
          <p:cNvSpPr txBox="1"/>
          <p:nvPr>
            <p:ph idx="1" type="body"/>
          </p:nvPr>
        </p:nvSpPr>
        <p:spPr>
          <a:xfrm>
            <a:off x="685800" y="1089315"/>
            <a:ext cx="7772400" cy="3470672"/>
          </a:xfrm>
          <a:prstGeom prst="rect">
            <a:avLst/>
          </a:prstGeom>
          <a:noFill/>
          <a:ln>
            <a:noFill/>
          </a:ln>
        </p:spPr>
        <p:txBody>
          <a:bodyPr anchorCtr="0" anchor="t" bIns="0" lIns="0" spcFirstLastPara="1" rIns="0" wrap="square" tIns="0">
            <a:noAutofit/>
          </a:bodyPr>
          <a:lstStyle>
            <a:lvl1pPr indent="-228600" lvl="0" marL="457200" algn="l">
              <a:spcBef>
                <a:spcPts val="900"/>
              </a:spcBef>
              <a:spcAft>
                <a:spcPts val="0"/>
              </a:spcAft>
              <a:buSzPts val="1200"/>
              <a:buNone/>
              <a:defRPr sz="1200"/>
            </a:lvl1pPr>
            <a:lvl2pPr indent="-304800" lvl="1" marL="914400" algn="l">
              <a:spcBef>
                <a:spcPts val="900"/>
              </a:spcBef>
              <a:spcAft>
                <a:spcPts val="0"/>
              </a:spcAft>
              <a:buSzPts val="1200"/>
              <a:buFont typeface="Arial"/>
              <a:buChar char="•"/>
              <a:defRPr sz="1200"/>
            </a:lvl2pPr>
            <a:lvl3pPr indent="-304800" lvl="2" marL="1371600" algn="l">
              <a:spcBef>
                <a:spcPts val="900"/>
              </a:spcBef>
              <a:spcAft>
                <a:spcPts val="0"/>
              </a:spcAft>
              <a:buSzPts val="1200"/>
              <a:buFont typeface="Open Sans Light"/>
              <a:buChar char="–"/>
              <a:defRPr sz="1200"/>
            </a:lvl3pPr>
            <a:lvl4pPr indent="-304800" lvl="3" marL="1828800" algn="l">
              <a:spcBef>
                <a:spcPts val="900"/>
              </a:spcBef>
              <a:spcAft>
                <a:spcPts val="0"/>
              </a:spcAft>
              <a:buSzPts val="1200"/>
              <a:buFont typeface="Arial"/>
              <a:buChar char="•"/>
              <a:defRPr sz="1200"/>
            </a:lvl4pPr>
            <a:lvl5pPr indent="-304800" lvl="4" marL="2286000" algn="l">
              <a:spcBef>
                <a:spcPts val="900"/>
              </a:spcBef>
              <a:spcAft>
                <a:spcPts val="0"/>
              </a:spcAft>
              <a:buSzPts val="1200"/>
              <a:buFont typeface="Open Sans Light"/>
              <a:buChar char="–"/>
              <a:defRPr sz="12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74" name="Google Shape;74;p20"/>
          <p:cNvSpPr txBox="1"/>
          <p:nvPr>
            <p:ph idx="2"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with Subtitle">
  <p:cSld name="Two Content with Subtitle">
    <p:spTree>
      <p:nvGrpSpPr>
        <p:cNvPr id="75" name="Shape 75"/>
        <p:cNvGrpSpPr/>
        <p:nvPr/>
      </p:nvGrpSpPr>
      <p:grpSpPr>
        <a:xfrm>
          <a:off x="0" y="0"/>
          <a:ext cx="0" cy="0"/>
          <a:chOff x="0" y="0"/>
          <a:chExt cx="0" cy="0"/>
        </a:xfrm>
      </p:grpSpPr>
      <p:sp>
        <p:nvSpPr>
          <p:cNvPr id="76" name="Google Shape;76;p2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21"/>
          <p:cNvSpPr txBox="1"/>
          <p:nvPr>
            <p:ph idx="1" type="body"/>
          </p:nvPr>
        </p:nvSpPr>
        <p:spPr>
          <a:xfrm>
            <a:off x="685800" y="1089315"/>
            <a:ext cx="3810000" cy="3394472"/>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42900" lvl="5" marL="2743200" algn="l">
              <a:spcBef>
                <a:spcPts val="400"/>
              </a:spcBef>
              <a:spcAft>
                <a:spcPts val="0"/>
              </a:spcAft>
              <a:buClr>
                <a:schemeClr val="dk1"/>
              </a:buClr>
              <a:buSzPts val="1800"/>
              <a:buChar char="•"/>
              <a:defRPr sz="1800"/>
            </a:lvl6pPr>
            <a:lvl7pPr indent="-342900" lvl="6" marL="3200400" algn="l">
              <a:spcBef>
                <a:spcPts val="400"/>
              </a:spcBef>
              <a:spcAft>
                <a:spcPts val="0"/>
              </a:spcAft>
              <a:buClr>
                <a:schemeClr val="dk1"/>
              </a:buClr>
              <a:buSzPts val="1800"/>
              <a:buChar char="•"/>
              <a:defRPr sz="1800"/>
            </a:lvl7pPr>
            <a:lvl8pPr indent="-342900" lvl="7" marL="3657600" algn="l">
              <a:spcBef>
                <a:spcPts val="400"/>
              </a:spcBef>
              <a:spcAft>
                <a:spcPts val="0"/>
              </a:spcAft>
              <a:buClr>
                <a:schemeClr val="dk1"/>
              </a:buClr>
              <a:buSzPts val="1800"/>
              <a:buChar char="•"/>
              <a:defRPr sz="1800"/>
            </a:lvl8pPr>
            <a:lvl9pPr indent="-342900" lvl="8" marL="4114800" algn="l">
              <a:spcBef>
                <a:spcPts val="400"/>
              </a:spcBef>
              <a:spcAft>
                <a:spcPts val="0"/>
              </a:spcAft>
              <a:buClr>
                <a:schemeClr val="dk1"/>
              </a:buClr>
              <a:buSzPts val="1800"/>
              <a:buChar char="•"/>
              <a:defRPr sz="1800"/>
            </a:lvl9pPr>
          </a:lstStyle>
          <a:p/>
        </p:txBody>
      </p:sp>
      <p:sp>
        <p:nvSpPr>
          <p:cNvPr id="78" name="Google Shape;78;p21"/>
          <p:cNvSpPr txBox="1"/>
          <p:nvPr>
            <p:ph idx="2" type="body"/>
          </p:nvPr>
        </p:nvSpPr>
        <p:spPr>
          <a:xfrm>
            <a:off x="4648200" y="1089315"/>
            <a:ext cx="3810000" cy="3394472"/>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42900" lvl="5" marL="2743200" algn="l">
              <a:spcBef>
                <a:spcPts val="400"/>
              </a:spcBef>
              <a:spcAft>
                <a:spcPts val="0"/>
              </a:spcAft>
              <a:buClr>
                <a:schemeClr val="dk1"/>
              </a:buClr>
              <a:buSzPts val="1800"/>
              <a:buChar char="•"/>
              <a:defRPr sz="1800"/>
            </a:lvl6pPr>
            <a:lvl7pPr indent="-342900" lvl="6" marL="3200400" algn="l">
              <a:spcBef>
                <a:spcPts val="400"/>
              </a:spcBef>
              <a:spcAft>
                <a:spcPts val="0"/>
              </a:spcAft>
              <a:buClr>
                <a:schemeClr val="dk1"/>
              </a:buClr>
              <a:buSzPts val="1800"/>
              <a:buChar char="•"/>
              <a:defRPr sz="1800"/>
            </a:lvl7pPr>
            <a:lvl8pPr indent="-342900" lvl="7" marL="3657600" algn="l">
              <a:spcBef>
                <a:spcPts val="400"/>
              </a:spcBef>
              <a:spcAft>
                <a:spcPts val="0"/>
              </a:spcAft>
              <a:buClr>
                <a:schemeClr val="dk1"/>
              </a:buClr>
              <a:buSzPts val="1800"/>
              <a:buChar char="•"/>
              <a:defRPr sz="1800"/>
            </a:lvl8pPr>
            <a:lvl9pPr indent="-342900" lvl="8" marL="4114800" algn="l">
              <a:spcBef>
                <a:spcPts val="400"/>
              </a:spcBef>
              <a:spcAft>
                <a:spcPts val="0"/>
              </a:spcAft>
              <a:buClr>
                <a:schemeClr val="dk1"/>
              </a:buClr>
              <a:buSzPts val="1800"/>
              <a:buChar char="•"/>
              <a:defRPr sz="1800"/>
            </a:lvl9pPr>
          </a:lstStyle>
          <a:p/>
        </p:txBody>
      </p:sp>
      <p:sp>
        <p:nvSpPr>
          <p:cNvPr id="79" name="Google Shape;79;p21"/>
          <p:cNvSpPr txBox="1"/>
          <p:nvPr>
            <p:ph idx="3"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type="twoObj">
  <p:cSld name="TWO_OBJECTS">
    <p:spTree>
      <p:nvGrpSpPr>
        <p:cNvPr id="80" name="Shape 80"/>
        <p:cNvGrpSpPr/>
        <p:nvPr/>
      </p:nvGrpSpPr>
      <p:grpSpPr>
        <a:xfrm>
          <a:off x="0" y="0"/>
          <a:ext cx="0" cy="0"/>
          <a:chOff x="0" y="0"/>
          <a:chExt cx="0" cy="0"/>
        </a:xfrm>
      </p:grpSpPr>
      <p:sp>
        <p:nvSpPr>
          <p:cNvPr id="81" name="Google Shape;81;p22"/>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22"/>
          <p:cNvSpPr txBox="1"/>
          <p:nvPr>
            <p:ph idx="1" type="body"/>
          </p:nvPr>
        </p:nvSpPr>
        <p:spPr>
          <a:xfrm>
            <a:off x="685800" y="914400"/>
            <a:ext cx="3810000" cy="3394472"/>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42900" lvl="5" marL="2743200" algn="l">
              <a:spcBef>
                <a:spcPts val="400"/>
              </a:spcBef>
              <a:spcAft>
                <a:spcPts val="0"/>
              </a:spcAft>
              <a:buClr>
                <a:schemeClr val="dk1"/>
              </a:buClr>
              <a:buSzPts val="1800"/>
              <a:buChar char="•"/>
              <a:defRPr sz="1800"/>
            </a:lvl6pPr>
            <a:lvl7pPr indent="-342900" lvl="6" marL="3200400" algn="l">
              <a:spcBef>
                <a:spcPts val="400"/>
              </a:spcBef>
              <a:spcAft>
                <a:spcPts val="0"/>
              </a:spcAft>
              <a:buClr>
                <a:schemeClr val="dk1"/>
              </a:buClr>
              <a:buSzPts val="1800"/>
              <a:buChar char="•"/>
              <a:defRPr sz="1800"/>
            </a:lvl7pPr>
            <a:lvl8pPr indent="-342900" lvl="7" marL="3657600" algn="l">
              <a:spcBef>
                <a:spcPts val="400"/>
              </a:spcBef>
              <a:spcAft>
                <a:spcPts val="0"/>
              </a:spcAft>
              <a:buClr>
                <a:schemeClr val="dk1"/>
              </a:buClr>
              <a:buSzPts val="1800"/>
              <a:buChar char="•"/>
              <a:defRPr sz="1800"/>
            </a:lvl8pPr>
            <a:lvl9pPr indent="-342900" lvl="8" marL="4114800" algn="l">
              <a:spcBef>
                <a:spcPts val="400"/>
              </a:spcBef>
              <a:spcAft>
                <a:spcPts val="0"/>
              </a:spcAft>
              <a:buClr>
                <a:schemeClr val="dk1"/>
              </a:buClr>
              <a:buSzPts val="1800"/>
              <a:buChar char="•"/>
              <a:defRPr sz="1800"/>
            </a:lvl9pPr>
          </a:lstStyle>
          <a:p/>
        </p:txBody>
      </p:sp>
      <p:sp>
        <p:nvSpPr>
          <p:cNvPr id="83" name="Google Shape;83;p22"/>
          <p:cNvSpPr txBox="1"/>
          <p:nvPr>
            <p:ph idx="2" type="body"/>
          </p:nvPr>
        </p:nvSpPr>
        <p:spPr>
          <a:xfrm>
            <a:off x="4648200" y="914400"/>
            <a:ext cx="3810000" cy="3394472"/>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42900" lvl="5" marL="2743200" algn="l">
              <a:spcBef>
                <a:spcPts val="400"/>
              </a:spcBef>
              <a:spcAft>
                <a:spcPts val="0"/>
              </a:spcAft>
              <a:buClr>
                <a:schemeClr val="dk1"/>
              </a:buClr>
              <a:buSzPts val="1800"/>
              <a:buChar char="•"/>
              <a:defRPr sz="1800"/>
            </a:lvl6pPr>
            <a:lvl7pPr indent="-342900" lvl="6" marL="3200400" algn="l">
              <a:spcBef>
                <a:spcPts val="400"/>
              </a:spcBef>
              <a:spcAft>
                <a:spcPts val="0"/>
              </a:spcAft>
              <a:buClr>
                <a:schemeClr val="dk1"/>
              </a:buClr>
              <a:buSzPts val="1800"/>
              <a:buChar char="•"/>
              <a:defRPr sz="1800"/>
            </a:lvl7pPr>
            <a:lvl8pPr indent="-342900" lvl="7" marL="3657600" algn="l">
              <a:spcBef>
                <a:spcPts val="400"/>
              </a:spcBef>
              <a:spcAft>
                <a:spcPts val="0"/>
              </a:spcAft>
              <a:buClr>
                <a:schemeClr val="dk1"/>
              </a:buClr>
              <a:buSzPts val="1800"/>
              <a:buChar char="•"/>
              <a:defRPr sz="1800"/>
            </a:lvl8pPr>
            <a:lvl9pPr indent="-342900" lvl="8" marL="4114800" algn="l">
              <a:spcBef>
                <a:spcPts val="400"/>
              </a:spcBef>
              <a:spcAft>
                <a:spcPts val="0"/>
              </a:spcAft>
              <a:buClr>
                <a:schemeClr val="dk1"/>
              </a:buClr>
              <a:buSzPts val="1800"/>
              <a:buChar char="•"/>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4" name="Shape 84"/>
        <p:cNvGrpSpPr/>
        <p:nvPr/>
      </p:nvGrpSpPr>
      <p:grpSpPr>
        <a:xfrm>
          <a:off x="0" y="0"/>
          <a:ext cx="0" cy="0"/>
          <a:chOff x="0" y="0"/>
          <a:chExt cx="0" cy="0"/>
        </a:xfrm>
      </p:grpSpPr>
      <p:sp>
        <p:nvSpPr>
          <p:cNvPr id="85" name="Google Shape;85;p2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2100"/>
              <a:buFont typeface="Open Sans Ligh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23"/>
          <p:cNvSpPr txBox="1"/>
          <p:nvPr>
            <p:ph idx="1" type="body"/>
          </p:nvPr>
        </p:nvSpPr>
        <p:spPr>
          <a:xfrm>
            <a:off x="685800" y="914400"/>
            <a:ext cx="3811588" cy="230832"/>
          </a:xfrm>
          <a:prstGeom prst="rect">
            <a:avLst/>
          </a:prstGeom>
          <a:noFill/>
          <a:ln>
            <a:noFill/>
          </a:ln>
        </p:spPr>
        <p:txBody>
          <a:bodyPr anchorCtr="0" anchor="b" bIns="0" lIns="0" spcFirstLastPara="1" rIns="0" wrap="square" tIns="0">
            <a:noAutofit/>
          </a:bodyPr>
          <a:lstStyle>
            <a:lvl1pPr indent="-228600" lvl="0" marL="457200" algn="l">
              <a:spcBef>
                <a:spcPts val="0"/>
              </a:spcBef>
              <a:spcAft>
                <a:spcPts val="0"/>
              </a:spcAft>
              <a:buSzPts val="1500"/>
              <a:buNone/>
              <a:defRPr b="1" sz="1500">
                <a:latin typeface="Open Sans"/>
                <a:ea typeface="Open Sans"/>
                <a:cs typeface="Open Sans"/>
                <a:sym typeface="Open Sans"/>
              </a:defRPr>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300"/>
              </a:spcBef>
              <a:spcAft>
                <a:spcPts val="0"/>
              </a:spcAft>
              <a:buClr>
                <a:schemeClr val="dk1"/>
              </a:buClr>
              <a:buSzPts val="1600"/>
              <a:buNone/>
              <a:defRPr b="1" sz="1600"/>
            </a:lvl7pPr>
            <a:lvl8pPr indent="-228600" lvl="7" marL="3657600" algn="l">
              <a:spcBef>
                <a:spcPts val="300"/>
              </a:spcBef>
              <a:spcAft>
                <a:spcPts val="0"/>
              </a:spcAft>
              <a:buClr>
                <a:schemeClr val="dk1"/>
              </a:buClr>
              <a:buSzPts val="1600"/>
              <a:buNone/>
              <a:defRPr b="1" sz="1600"/>
            </a:lvl8pPr>
            <a:lvl9pPr indent="-228600" lvl="8" marL="4114800" algn="l">
              <a:spcBef>
                <a:spcPts val="300"/>
              </a:spcBef>
              <a:spcAft>
                <a:spcPts val="0"/>
              </a:spcAft>
              <a:buClr>
                <a:schemeClr val="dk1"/>
              </a:buClr>
              <a:buSzPts val="1600"/>
              <a:buNone/>
              <a:defRPr b="1" sz="1600"/>
            </a:lvl9pPr>
          </a:lstStyle>
          <a:p/>
        </p:txBody>
      </p:sp>
      <p:sp>
        <p:nvSpPr>
          <p:cNvPr id="87" name="Google Shape;87;p23"/>
          <p:cNvSpPr txBox="1"/>
          <p:nvPr>
            <p:ph idx="2" type="body"/>
          </p:nvPr>
        </p:nvSpPr>
        <p:spPr>
          <a:xfrm>
            <a:off x="685800" y="1170214"/>
            <a:ext cx="3811588" cy="3424408"/>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88" name="Google Shape;88;p23"/>
          <p:cNvSpPr txBox="1"/>
          <p:nvPr>
            <p:ph idx="3" type="body"/>
          </p:nvPr>
        </p:nvSpPr>
        <p:spPr>
          <a:xfrm>
            <a:off x="4645027" y="914400"/>
            <a:ext cx="3813174" cy="230832"/>
          </a:xfrm>
          <a:prstGeom prst="rect">
            <a:avLst/>
          </a:prstGeom>
          <a:noFill/>
          <a:ln>
            <a:noFill/>
          </a:ln>
        </p:spPr>
        <p:txBody>
          <a:bodyPr anchorCtr="0" anchor="b" bIns="0" lIns="0" spcFirstLastPara="1" rIns="0" wrap="square" tIns="0">
            <a:noAutofit/>
          </a:bodyPr>
          <a:lstStyle>
            <a:lvl1pPr indent="-228600" lvl="0" marL="457200" algn="l">
              <a:spcBef>
                <a:spcPts val="0"/>
              </a:spcBef>
              <a:spcAft>
                <a:spcPts val="0"/>
              </a:spcAft>
              <a:buSzPts val="1500"/>
              <a:buNone/>
              <a:defRPr b="1" sz="1500">
                <a:latin typeface="Open Sans"/>
                <a:ea typeface="Open Sans"/>
                <a:cs typeface="Open Sans"/>
                <a:sym typeface="Open Sans"/>
              </a:defRPr>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300"/>
              </a:spcBef>
              <a:spcAft>
                <a:spcPts val="0"/>
              </a:spcAft>
              <a:buClr>
                <a:schemeClr val="dk1"/>
              </a:buClr>
              <a:buSzPts val="1600"/>
              <a:buNone/>
              <a:defRPr b="1" sz="1600"/>
            </a:lvl7pPr>
            <a:lvl8pPr indent="-228600" lvl="7" marL="3657600" algn="l">
              <a:spcBef>
                <a:spcPts val="300"/>
              </a:spcBef>
              <a:spcAft>
                <a:spcPts val="0"/>
              </a:spcAft>
              <a:buClr>
                <a:schemeClr val="dk1"/>
              </a:buClr>
              <a:buSzPts val="1600"/>
              <a:buNone/>
              <a:defRPr b="1" sz="1600"/>
            </a:lvl8pPr>
            <a:lvl9pPr indent="-228600" lvl="8" marL="4114800" algn="l">
              <a:spcBef>
                <a:spcPts val="300"/>
              </a:spcBef>
              <a:spcAft>
                <a:spcPts val="0"/>
              </a:spcAft>
              <a:buClr>
                <a:schemeClr val="dk1"/>
              </a:buClr>
              <a:buSzPts val="1600"/>
              <a:buNone/>
              <a:defRPr b="1" sz="1600"/>
            </a:lvl9pPr>
          </a:lstStyle>
          <a:p/>
        </p:txBody>
      </p:sp>
      <p:sp>
        <p:nvSpPr>
          <p:cNvPr id="89" name="Google Shape;89;p23"/>
          <p:cNvSpPr txBox="1"/>
          <p:nvPr>
            <p:ph idx="4" type="body"/>
          </p:nvPr>
        </p:nvSpPr>
        <p:spPr>
          <a:xfrm>
            <a:off x="4645027" y="1170214"/>
            <a:ext cx="3813174" cy="3424408"/>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ison Subtitle">
  <p:cSld name="1_Comparison Subtitle">
    <p:spTree>
      <p:nvGrpSpPr>
        <p:cNvPr id="90" name="Shape 90"/>
        <p:cNvGrpSpPr/>
        <p:nvPr/>
      </p:nvGrpSpPr>
      <p:grpSpPr>
        <a:xfrm>
          <a:off x="0" y="0"/>
          <a:ext cx="0" cy="0"/>
          <a:chOff x="0" y="0"/>
          <a:chExt cx="0" cy="0"/>
        </a:xfrm>
      </p:grpSpPr>
      <p:sp>
        <p:nvSpPr>
          <p:cNvPr id="91" name="Google Shape;91;p2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2100"/>
              <a:buFont typeface="Open Sans Light"/>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24"/>
          <p:cNvSpPr txBox="1"/>
          <p:nvPr>
            <p:ph idx="1" type="body"/>
          </p:nvPr>
        </p:nvSpPr>
        <p:spPr>
          <a:xfrm>
            <a:off x="685800" y="1096713"/>
            <a:ext cx="3811588" cy="230832"/>
          </a:xfrm>
          <a:prstGeom prst="rect">
            <a:avLst/>
          </a:prstGeom>
          <a:noFill/>
          <a:ln>
            <a:noFill/>
          </a:ln>
        </p:spPr>
        <p:txBody>
          <a:bodyPr anchorCtr="0" anchor="b" bIns="0" lIns="0" spcFirstLastPara="1" rIns="0" wrap="square" tIns="0">
            <a:noAutofit/>
          </a:bodyPr>
          <a:lstStyle>
            <a:lvl1pPr indent="-228600" lvl="0" marL="457200" algn="l">
              <a:spcBef>
                <a:spcPts val="0"/>
              </a:spcBef>
              <a:spcAft>
                <a:spcPts val="0"/>
              </a:spcAft>
              <a:buSzPts val="1500"/>
              <a:buNone/>
              <a:defRPr b="1" sz="1500">
                <a:latin typeface="Open Sans"/>
                <a:ea typeface="Open Sans"/>
                <a:cs typeface="Open Sans"/>
                <a:sym typeface="Open Sans"/>
              </a:defRPr>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300"/>
              </a:spcBef>
              <a:spcAft>
                <a:spcPts val="0"/>
              </a:spcAft>
              <a:buClr>
                <a:schemeClr val="dk1"/>
              </a:buClr>
              <a:buSzPts val="1600"/>
              <a:buNone/>
              <a:defRPr b="1" sz="1600"/>
            </a:lvl7pPr>
            <a:lvl8pPr indent="-228600" lvl="7" marL="3657600" algn="l">
              <a:spcBef>
                <a:spcPts val="300"/>
              </a:spcBef>
              <a:spcAft>
                <a:spcPts val="0"/>
              </a:spcAft>
              <a:buClr>
                <a:schemeClr val="dk1"/>
              </a:buClr>
              <a:buSzPts val="1600"/>
              <a:buNone/>
              <a:defRPr b="1" sz="1600"/>
            </a:lvl8pPr>
            <a:lvl9pPr indent="-228600" lvl="8" marL="4114800" algn="l">
              <a:spcBef>
                <a:spcPts val="300"/>
              </a:spcBef>
              <a:spcAft>
                <a:spcPts val="0"/>
              </a:spcAft>
              <a:buClr>
                <a:schemeClr val="dk1"/>
              </a:buClr>
              <a:buSzPts val="1600"/>
              <a:buNone/>
              <a:defRPr b="1" sz="1600"/>
            </a:lvl9pPr>
          </a:lstStyle>
          <a:p/>
        </p:txBody>
      </p:sp>
      <p:sp>
        <p:nvSpPr>
          <p:cNvPr id="93" name="Google Shape;93;p24"/>
          <p:cNvSpPr txBox="1"/>
          <p:nvPr>
            <p:ph idx="2" type="body"/>
          </p:nvPr>
        </p:nvSpPr>
        <p:spPr>
          <a:xfrm>
            <a:off x="685800" y="1352527"/>
            <a:ext cx="3811588" cy="3276623"/>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94" name="Google Shape;94;p24"/>
          <p:cNvSpPr txBox="1"/>
          <p:nvPr>
            <p:ph idx="3" type="body"/>
          </p:nvPr>
        </p:nvSpPr>
        <p:spPr>
          <a:xfrm>
            <a:off x="4645027" y="1096713"/>
            <a:ext cx="3813174" cy="230832"/>
          </a:xfrm>
          <a:prstGeom prst="rect">
            <a:avLst/>
          </a:prstGeom>
          <a:noFill/>
          <a:ln>
            <a:noFill/>
          </a:ln>
        </p:spPr>
        <p:txBody>
          <a:bodyPr anchorCtr="0" anchor="b" bIns="0" lIns="0" spcFirstLastPara="1" rIns="0" wrap="square" tIns="0">
            <a:noAutofit/>
          </a:bodyPr>
          <a:lstStyle>
            <a:lvl1pPr indent="-228600" lvl="0" marL="457200" algn="l">
              <a:spcBef>
                <a:spcPts val="0"/>
              </a:spcBef>
              <a:spcAft>
                <a:spcPts val="0"/>
              </a:spcAft>
              <a:buSzPts val="1500"/>
              <a:buNone/>
              <a:defRPr b="1" sz="1500">
                <a:latin typeface="Open Sans"/>
                <a:ea typeface="Open Sans"/>
                <a:cs typeface="Open Sans"/>
                <a:sym typeface="Open Sans"/>
              </a:defRPr>
            </a:lvl1pPr>
            <a:lvl2pPr indent="-228600" lvl="1" marL="914400" algn="l">
              <a:spcBef>
                <a:spcPts val="400"/>
              </a:spcBef>
              <a:spcAft>
                <a:spcPts val="0"/>
              </a:spcAft>
              <a:buSzPts val="2000"/>
              <a:buNone/>
              <a:defRPr b="1" sz="2000"/>
            </a:lvl2pPr>
            <a:lvl3pPr indent="-228600" lvl="2" marL="1371600" algn="l">
              <a:spcBef>
                <a:spcPts val="400"/>
              </a:spcBef>
              <a:spcAft>
                <a:spcPts val="0"/>
              </a:spcAft>
              <a:buSzPts val="1800"/>
              <a:buNone/>
              <a:defRPr b="1" sz="1800"/>
            </a:lvl3pPr>
            <a:lvl4pPr indent="-228600" lvl="3" marL="1828800" algn="l">
              <a:spcBef>
                <a:spcPts val="300"/>
              </a:spcBef>
              <a:spcAft>
                <a:spcPts val="0"/>
              </a:spcAft>
              <a:buSzPts val="1600"/>
              <a:buNone/>
              <a:defRPr b="1" sz="1600"/>
            </a:lvl4pPr>
            <a:lvl5pPr indent="-228600" lvl="4" marL="2286000" algn="l">
              <a:spcBef>
                <a:spcPts val="300"/>
              </a:spcBef>
              <a:spcAft>
                <a:spcPts val="0"/>
              </a:spcAft>
              <a:buSzPts val="1600"/>
              <a:buNone/>
              <a:defRPr b="1" sz="1600"/>
            </a:lvl5pPr>
            <a:lvl6pPr indent="-228600" lvl="5" marL="2743200" algn="l">
              <a:spcBef>
                <a:spcPts val="300"/>
              </a:spcBef>
              <a:spcAft>
                <a:spcPts val="0"/>
              </a:spcAft>
              <a:buClr>
                <a:schemeClr val="dk1"/>
              </a:buClr>
              <a:buSzPts val="1600"/>
              <a:buNone/>
              <a:defRPr b="1" sz="1600"/>
            </a:lvl6pPr>
            <a:lvl7pPr indent="-228600" lvl="6" marL="3200400" algn="l">
              <a:spcBef>
                <a:spcPts val="300"/>
              </a:spcBef>
              <a:spcAft>
                <a:spcPts val="0"/>
              </a:spcAft>
              <a:buClr>
                <a:schemeClr val="dk1"/>
              </a:buClr>
              <a:buSzPts val="1600"/>
              <a:buNone/>
              <a:defRPr b="1" sz="1600"/>
            </a:lvl7pPr>
            <a:lvl8pPr indent="-228600" lvl="7" marL="3657600" algn="l">
              <a:spcBef>
                <a:spcPts val="300"/>
              </a:spcBef>
              <a:spcAft>
                <a:spcPts val="0"/>
              </a:spcAft>
              <a:buClr>
                <a:schemeClr val="dk1"/>
              </a:buClr>
              <a:buSzPts val="1600"/>
              <a:buNone/>
              <a:defRPr b="1" sz="1600"/>
            </a:lvl8pPr>
            <a:lvl9pPr indent="-228600" lvl="8" marL="4114800" algn="l">
              <a:spcBef>
                <a:spcPts val="300"/>
              </a:spcBef>
              <a:spcAft>
                <a:spcPts val="0"/>
              </a:spcAft>
              <a:buClr>
                <a:schemeClr val="dk1"/>
              </a:buClr>
              <a:buSzPts val="1600"/>
              <a:buNone/>
              <a:defRPr b="1" sz="1600"/>
            </a:lvl9pPr>
          </a:lstStyle>
          <a:p/>
        </p:txBody>
      </p:sp>
      <p:sp>
        <p:nvSpPr>
          <p:cNvPr id="95" name="Google Shape;95;p24"/>
          <p:cNvSpPr txBox="1"/>
          <p:nvPr>
            <p:ph idx="4" type="body"/>
          </p:nvPr>
        </p:nvSpPr>
        <p:spPr>
          <a:xfrm>
            <a:off x="4645027" y="1352527"/>
            <a:ext cx="3813174" cy="3276623"/>
          </a:xfrm>
          <a:prstGeom prst="rect">
            <a:avLst/>
          </a:prstGeom>
          <a:noFill/>
          <a:ln>
            <a:noFill/>
          </a:ln>
        </p:spPr>
        <p:txBody>
          <a:bodyPr anchorCtr="0" anchor="t" bIns="0" lIns="0" spcFirstLastPara="1" rIns="0" wrap="square" tIns="0">
            <a:noAutofit/>
          </a:bodyPr>
          <a:lstStyle>
            <a:lvl1pPr indent="-323850" lvl="0" marL="457200" algn="l">
              <a:spcBef>
                <a:spcPts val="300"/>
              </a:spcBef>
              <a:spcAft>
                <a:spcPts val="0"/>
              </a:spcAft>
              <a:buSzPts val="1500"/>
              <a:buChar char="•"/>
              <a:defRPr sz="1500"/>
            </a:lvl1pPr>
            <a:lvl2pPr indent="-304800" lvl="1" marL="914400" algn="l">
              <a:spcBef>
                <a:spcPts val="200"/>
              </a:spcBef>
              <a:spcAft>
                <a:spcPts val="0"/>
              </a:spcAft>
              <a:buSzPts val="1200"/>
              <a:buChar char="–"/>
              <a:defRPr sz="1200"/>
            </a:lvl2pPr>
            <a:lvl3pPr indent="-304800" lvl="2" marL="1371600" algn="l">
              <a:spcBef>
                <a:spcPts val="200"/>
              </a:spcBef>
              <a:spcAft>
                <a:spcPts val="0"/>
              </a:spcAft>
              <a:buSzPts val="1200"/>
              <a:buChar char="•"/>
              <a:defRPr sz="1200"/>
            </a:lvl3pPr>
            <a:lvl4pPr indent="-304800" lvl="3" marL="1828800" algn="l">
              <a:spcBef>
                <a:spcPts val="200"/>
              </a:spcBef>
              <a:spcAft>
                <a:spcPts val="0"/>
              </a:spcAft>
              <a:buSzPts val="1200"/>
              <a:buChar char="–"/>
              <a:defRPr sz="1200"/>
            </a:lvl4pPr>
            <a:lvl5pPr indent="-304800" lvl="4" marL="2286000" algn="l">
              <a:spcBef>
                <a:spcPts val="200"/>
              </a:spcBef>
              <a:spcAft>
                <a:spcPts val="0"/>
              </a:spcAft>
              <a:buSzPts val="1200"/>
              <a:buChar char="»"/>
              <a:defRPr sz="1200"/>
            </a:lvl5pPr>
            <a:lvl6pPr indent="-330200" lvl="5" marL="2743200" algn="l">
              <a:spcBef>
                <a:spcPts val="300"/>
              </a:spcBef>
              <a:spcAft>
                <a:spcPts val="0"/>
              </a:spcAft>
              <a:buClr>
                <a:schemeClr val="dk1"/>
              </a:buClr>
              <a:buSzPts val="1600"/>
              <a:buChar char="•"/>
              <a:defRPr sz="1600"/>
            </a:lvl6pPr>
            <a:lvl7pPr indent="-330200" lvl="6" marL="3200400" algn="l">
              <a:spcBef>
                <a:spcPts val="300"/>
              </a:spcBef>
              <a:spcAft>
                <a:spcPts val="0"/>
              </a:spcAft>
              <a:buClr>
                <a:schemeClr val="dk1"/>
              </a:buClr>
              <a:buSzPts val="1600"/>
              <a:buChar char="•"/>
              <a:defRPr sz="1600"/>
            </a:lvl7pPr>
            <a:lvl8pPr indent="-330200" lvl="7" marL="3657600" algn="l">
              <a:spcBef>
                <a:spcPts val="300"/>
              </a:spcBef>
              <a:spcAft>
                <a:spcPts val="0"/>
              </a:spcAft>
              <a:buClr>
                <a:schemeClr val="dk1"/>
              </a:buClr>
              <a:buSzPts val="1600"/>
              <a:buChar char="•"/>
              <a:defRPr sz="1600"/>
            </a:lvl8pPr>
            <a:lvl9pPr indent="-330200" lvl="8" marL="4114800" algn="l">
              <a:spcBef>
                <a:spcPts val="300"/>
              </a:spcBef>
              <a:spcAft>
                <a:spcPts val="0"/>
              </a:spcAft>
              <a:buClr>
                <a:schemeClr val="dk1"/>
              </a:buClr>
              <a:buSzPts val="1600"/>
              <a:buChar char="•"/>
              <a:defRPr sz="1600"/>
            </a:lvl9pPr>
          </a:lstStyle>
          <a:p/>
        </p:txBody>
      </p:sp>
      <p:sp>
        <p:nvSpPr>
          <p:cNvPr id="96" name="Google Shape;96;p24"/>
          <p:cNvSpPr txBox="1"/>
          <p:nvPr>
            <p:ph idx="5"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tterly Blank"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ight Grid" showMasterSp="0">
  <p:cSld name="Eight Grid">
    <p:spTree>
      <p:nvGrpSpPr>
        <p:cNvPr id="98" name="Shape 98"/>
        <p:cNvGrpSpPr/>
        <p:nvPr/>
      </p:nvGrpSpPr>
      <p:grpSpPr>
        <a:xfrm>
          <a:off x="0" y="0"/>
          <a:ext cx="0" cy="0"/>
          <a:chOff x="0" y="0"/>
          <a:chExt cx="0" cy="0"/>
        </a:xfrm>
      </p:grpSpPr>
      <p:sp>
        <p:nvSpPr>
          <p:cNvPr id="99" name="Google Shape;99;p26"/>
          <p:cNvSpPr/>
          <p:nvPr>
            <p:ph idx="2" type="pic"/>
          </p:nvPr>
        </p:nvSpPr>
        <p:spPr>
          <a:xfrm>
            <a:off x="0" y="0"/>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0" name="Google Shape;100;p26"/>
          <p:cNvSpPr/>
          <p:nvPr>
            <p:ph idx="3" type="pic"/>
          </p:nvPr>
        </p:nvSpPr>
        <p:spPr>
          <a:xfrm>
            <a:off x="2286762" y="0"/>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1" name="Google Shape;101;p26"/>
          <p:cNvSpPr/>
          <p:nvPr>
            <p:ph idx="4" type="pic"/>
          </p:nvPr>
        </p:nvSpPr>
        <p:spPr>
          <a:xfrm>
            <a:off x="4573524" y="0"/>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2" name="Google Shape;102;p26"/>
          <p:cNvSpPr/>
          <p:nvPr>
            <p:ph idx="5" type="pic"/>
          </p:nvPr>
        </p:nvSpPr>
        <p:spPr>
          <a:xfrm>
            <a:off x="6860286" y="0"/>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3" name="Google Shape;103;p26"/>
          <p:cNvSpPr/>
          <p:nvPr>
            <p:ph idx="6" type="pic"/>
          </p:nvPr>
        </p:nvSpPr>
        <p:spPr>
          <a:xfrm>
            <a:off x="0" y="2564892"/>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4" name="Google Shape;104;p26"/>
          <p:cNvSpPr/>
          <p:nvPr>
            <p:ph idx="7" type="pic"/>
          </p:nvPr>
        </p:nvSpPr>
        <p:spPr>
          <a:xfrm>
            <a:off x="2286762" y="2564892"/>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5" name="Google Shape;105;p26"/>
          <p:cNvSpPr/>
          <p:nvPr>
            <p:ph idx="8" type="pic"/>
          </p:nvPr>
        </p:nvSpPr>
        <p:spPr>
          <a:xfrm>
            <a:off x="4573524" y="2564892"/>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6" name="Google Shape;106;p26"/>
          <p:cNvSpPr/>
          <p:nvPr>
            <p:ph idx="9" type="pic"/>
          </p:nvPr>
        </p:nvSpPr>
        <p:spPr>
          <a:xfrm>
            <a:off x="6860286" y="2564892"/>
            <a:ext cx="2297430" cy="257860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fteen Grid" showMasterSp="0">
  <p:cSld name="Fifteen Grid">
    <p:spTree>
      <p:nvGrpSpPr>
        <p:cNvPr id="107" name="Shape 107"/>
        <p:cNvGrpSpPr/>
        <p:nvPr/>
      </p:nvGrpSpPr>
      <p:grpSpPr>
        <a:xfrm>
          <a:off x="0" y="0"/>
          <a:ext cx="0" cy="0"/>
          <a:chOff x="0" y="0"/>
          <a:chExt cx="0" cy="0"/>
        </a:xfrm>
      </p:grpSpPr>
      <p:sp>
        <p:nvSpPr>
          <p:cNvPr id="108" name="Google Shape;108;p27"/>
          <p:cNvSpPr/>
          <p:nvPr>
            <p:ph idx="2" type="pic"/>
          </p:nvPr>
        </p:nvSpPr>
        <p:spPr>
          <a:xfrm>
            <a:off x="0" y="0"/>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09" name="Google Shape;109;p27"/>
          <p:cNvSpPr/>
          <p:nvPr>
            <p:ph idx="3" type="pic"/>
          </p:nvPr>
        </p:nvSpPr>
        <p:spPr>
          <a:xfrm>
            <a:off x="1828229" y="0"/>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0" name="Google Shape;110;p27"/>
          <p:cNvSpPr/>
          <p:nvPr>
            <p:ph idx="4" type="pic"/>
          </p:nvPr>
        </p:nvSpPr>
        <p:spPr>
          <a:xfrm>
            <a:off x="3656457" y="0"/>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1" name="Google Shape;111;p27"/>
          <p:cNvSpPr/>
          <p:nvPr>
            <p:ph idx="5" type="pic"/>
          </p:nvPr>
        </p:nvSpPr>
        <p:spPr>
          <a:xfrm>
            <a:off x="5484686" y="0"/>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2" name="Google Shape;112;p27"/>
          <p:cNvSpPr/>
          <p:nvPr>
            <p:ph idx="6" type="pic"/>
          </p:nvPr>
        </p:nvSpPr>
        <p:spPr>
          <a:xfrm>
            <a:off x="7312914" y="0"/>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3" name="Google Shape;113;p27"/>
          <p:cNvSpPr/>
          <p:nvPr>
            <p:ph idx="7" type="pic"/>
          </p:nvPr>
        </p:nvSpPr>
        <p:spPr>
          <a:xfrm>
            <a:off x="0" y="1711071"/>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4" name="Google Shape;114;p27"/>
          <p:cNvSpPr/>
          <p:nvPr>
            <p:ph idx="8" type="pic"/>
          </p:nvPr>
        </p:nvSpPr>
        <p:spPr>
          <a:xfrm>
            <a:off x="1828229" y="1711071"/>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5" name="Google Shape;115;p27"/>
          <p:cNvSpPr/>
          <p:nvPr>
            <p:ph idx="9" type="pic"/>
          </p:nvPr>
        </p:nvSpPr>
        <p:spPr>
          <a:xfrm>
            <a:off x="3656457" y="1711071"/>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6" name="Google Shape;116;p27"/>
          <p:cNvSpPr/>
          <p:nvPr>
            <p:ph idx="13" type="pic"/>
          </p:nvPr>
        </p:nvSpPr>
        <p:spPr>
          <a:xfrm>
            <a:off x="5484686" y="1711071"/>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7" name="Google Shape;117;p27"/>
          <p:cNvSpPr/>
          <p:nvPr>
            <p:ph idx="14" type="pic"/>
          </p:nvPr>
        </p:nvSpPr>
        <p:spPr>
          <a:xfrm>
            <a:off x="7312914" y="1711071"/>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8" name="Google Shape;118;p27"/>
          <p:cNvSpPr/>
          <p:nvPr>
            <p:ph idx="15" type="pic"/>
          </p:nvPr>
        </p:nvSpPr>
        <p:spPr>
          <a:xfrm>
            <a:off x="0" y="3422142"/>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19" name="Google Shape;119;p27"/>
          <p:cNvSpPr/>
          <p:nvPr>
            <p:ph idx="16" type="pic"/>
          </p:nvPr>
        </p:nvSpPr>
        <p:spPr>
          <a:xfrm>
            <a:off x="1828229" y="3422142"/>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0" name="Google Shape;120;p27"/>
          <p:cNvSpPr/>
          <p:nvPr>
            <p:ph idx="17" type="pic"/>
          </p:nvPr>
        </p:nvSpPr>
        <p:spPr>
          <a:xfrm>
            <a:off x="3656457" y="3422142"/>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1" name="Google Shape;121;p27"/>
          <p:cNvSpPr/>
          <p:nvPr>
            <p:ph idx="18" type="pic"/>
          </p:nvPr>
        </p:nvSpPr>
        <p:spPr>
          <a:xfrm>
            <a:off x="5484686" y="3422142"/>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2" name="Google Shape;122;p27"/>
          <p:cNvSpPr/>
          <p:nvPr>
            <p:ph idx="19" type="pic"/>
          </p:nvPr>
        </p:nvSpPr>
        <p:spPr>
          <a:xfrm>
            <a:off x="7312914" y="3422142"/>
            <a:ext cx="1831086" cy="1721358"/>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Grid" showMasterSp="0">
  <p:cSld name="24 Grid">
    <p:spTree>
      <p:nvGrpSpPr>
        <p:cNvPr id="123" name="Shape 123"/>
        <p:cNvGrpSpPr/>
        <p:nvPr/>
      </p:nvGrpSpPr>
      <p:grpSpPr>
        <a:xfrm>
          <a:off x="0" y="0"/>
          <a:ext cx="0" cy="0"/>
          <a:chOff x="0" y="0"/>
          <a:chExt cx="0" cy="0"/>
        </a:xfrm>
      </p:grpSpPr>
      <p:sp>
        <p:nvSpPr>
          <p:cNvPr id="124" name="Google Shape;124;p28"/>
          <p:cNvSpPr/>
          <p:nvPr>
            <p:ph idx="2" type="pic"/>
          </p:nvPr>
        </p:nvSpPr>
        <p:spPr>
          <a:xfrm>
            <a:off x="0"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5" name="Google Shape;125;p28"/>
          <p:cNvSpPr/>
          <p:nvPr>
            <p:ph idx="3" type="pic"/>
          </p:nvPr>
        </p:nvSpPr>
        <p:spPr>
          <a:xfrm>
            <a:off x="1521562"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6" name="Google Shape;126;p28"/>
          <p:cNvSpPr/>
          <p:nvPr>
            <p:ph idx="4" type="pic"/>
          </p:nvPr>
        </p:nvSpPr>
        <p:spPr>
          <a:xfrm>
            <a:off x="3043124"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7" name="Google Shape;127;p28"/>
          <p:cNvSpPr/>
          <p:nvPr>
            <p:ph idx="5" type="pic"/>
          </p:nvPr>
        </p:nvSpPr>
        <p:spPr>
          <a:xfrm>
            <a:off x="4564685"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8" name="Google Shape;128;p28"/>
          <p:cNvSpPr/>
          <p:nvPr>
            <p:ph idx="6" type="pic"/>
          </p:nvPr>
        </p:nvSpPr>
        <p:spPr>
          <a:xfrm>
            <a:off x="7607808"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29" name="Google Shape;129;p28"/>
          <p:cNvSpPr/>
          <p:nvPr>
            <p:ph idx="7" type="pic"/>
          </p:nvPr>
        </p:nvSpPr>
        <p:spPr>
          <a:xfrm>
            <a:off x="6086247" y="0"/>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0" name="Google Shape;130;p28"/>
          <p:cNvSpPr/>
          <p:nvPr>
            <p:ph idx="8" type="pic"/>
          </p:nvPr>
        </p:nvSpPr>
        <p:spPr>
          <a:xfrm>
            <a:off x="0"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1" name="Google Shape;131;p28"/>
          <p:cNvSpPr/>
          <p:nvPr>
            <p:ph idx="9" type="pic"/>
          </p:nvPr>
        </p:nvSpPr>
        <p:spPr>
          <a:xfrm>
            <a:off x="1521562"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2" name="Google Shape;132;p28"/>
          <p:cNvSpPr/>
          <p:nvPr>
            <p:ph idx="13" type="pic"/>
          </p:nvPr>
        </p:nvSpPr>
        <p:spPr>
          <a:xfrm>
            <a:off x="3043124"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3" name="Google Shape;133;p28"/>
          <p:cNvSpPr/>
          <p:nvPr>
            <p:ph idx="14" type="pic"/>
          </p:nvPr>
        </p:nvSpPr>
        <p:spPr>
          <a:xfrm>
            <a:off x="4564685"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4" name="Google Shape;134;p28"/>
          <p:cNvSpPr/>
          <p:nvPr>
            <p:ph idx="15" type="pic"/>
          </p:nvPr>
        </p:nvSpPr>
        <p:spPr>
          <a:xfrm>
            <a:off x="7607808"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5" name="Google Shape;135;p28"/>
          <p:cNvSpPr/>
          <p:nvPr>
            <p:ph idx="16" type="pic"/>
          </p:nvPr>
        </p:nvSpPr>
        <p:spPr>
          <a:xfrm>
            <a:off x="6086247" y="1282446"/>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6" name="Google Shape;136;p28"/>
          <p:cNvSpPr/>
          <p:nvPr>
            <p:ph idx="17" type="pic"/>
          </p:nvPr>
        </p:nvSpPr>
        <p:spPr>
          <a:xfrm>
            <a:off x="0"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7" name="Google Shape;137;p28"/>
          <p:cNvSpPr/>
          <p:nvPr>
            <p:ph idx="18" type="pic"/>
          </p:nvPr>
        </p:nvSpPr>
        <p:spPr>
          <a:xfrm>
            <a:off x="1521562"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8" name="Google Shape;138;p28"/>
          <p:cNvSpPr/>
          <p:nvPr>
            <p:ph idx="19" type="pic"/>
          </p:nvPr>
        </p:nvSpPr>
        <p:spPr>
          <a:xfrm>
            <a:off x="3043124"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39" name="Google Shape;139;p28"/>
          <p:cNvSpPr/>
          <p:nvPr>
            <p:ph idx="20" type="pic"/>
          </p:nvPr>
        </p:nvSpPr>
        <p:spPr>
          <a:xfrm>
            <a:off x="4564685"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0" name="Google Shape;140;p28"/>
          <p:cNvSpPr/>
          <p:nvPr>
            <p:ph idx="21" type="pic"/>
          </p:nvPr>
        </p:nvSpPr>
        <p:spPr>
          <a:xfrm>
            <a:off x="7607808"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1" name="Google Shape;141;p28"/>
          <p:cNvSpPr/>
          <p:nvPr>
            <p:ph idx="22" type="pic"/>
          </p:nvPr>
        </p:nvSpPr>
        <p:spPr>
          <a:xfrm>
            <a:off x="6086247" y="2564892"/>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2" name="Google Shape;142;p28"/>
          <p:cNvSpPr/>
          <p:nvPr>
            <p:ph idx="23" type="pic"/>
          </p:nvPr>
        </p:nvSpPr>
        <p:spPr>
          <a:xfrm>
            <a:off x="0"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3" name="Google Shape;143;p28"/>
          <p:cNvSpPr/>
          <p:nvPr>
            <p:ph idx="24" type="pic"/>
          </p:nvPr>
        </p:nvSpPr>
        <p:spPr>
          <a:xfrm>
            <a:off x="1521562"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4" name="Google Shape;144;p28"/>
          <p:cNvSpPr/>
          <p:nvPr>
            <p:ph idx="25" type="pic"/>
          </p:nvPr>
        </p:nvSpPr>
        <p:spPr>
          <a:xfrm>
            <a:off x="3043124"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5" name="Google Shape;145;p28"/>
          <p:cNvSpPr/>
          <p:nvPr>
            <p:ph idx="26" type="pic"/>
          </p:nvPr>
        </p:nvSpPr>
        <p:spPr>
          <a:xfrm>
            <a:off x="4564685"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6" name="Google Shape;146;p28"/>
          <p:cNvSpPr/>
          <p:nvPr>
            <p:ph idx="27" type="pic"/>
          </p:nvPr>
        </p:nvSpPr>
        <p:spPr>
          <a:xfrm>
            <a:off x="7607808"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47" name="Google Shape;147;p28"/>
          <p:cNvSpPr/>
          <p:nvPr>
            <p:ph idx="28" type="pic"/>
          </p:nvPr>
        </p:nvSpPr>
        <p:spPr>
          <a:xfrm>
            <a:off x="6086247" y="3847338"/>
            <a:ext cx="1536192" cy="1296162"/>
          </a:xfrm>
          <a:prstGeom prst="rect">
            <a:avLst/>
          </a:prstGeom>
          <a:noFill/>
          <a:ln>
            <a:noFill/>
          </a:ln>
        </p:spPr>
        <p:txBody>
          <a:bodyPr anchorCtr="0" anchor="t" bIns="68575" lIns="137150" spcFirstLastPara="1" rIns="137150" wrap="square" tIns="68575">
            <a:noAutofit/>
          </a:bodyPr>
          <a:lstStyle>
            <a:lvl1pPr lvl="0" marR="0" rtl="0" algn="l">
              <a:spcBef>
                <a:spcPts val="300"/>
              </a:spcBef>
              <a:spcAft>
                <a:spcPts val="0"/>
              </a:spcAft>
              <a:buClr>
                <a:schemeClr val="accent1"/>
              </a:buClr>
              <a:buSzPts val="1500"/>
              <a:buFont typeface="Arial"/>
              <a:buNone/>
              <a:defRPr b="0" i="0" sz="15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Text ">
  <p:cSld name="Four Image Text ">
    <p:spTree>
      <p:nvGrpSpPr>
        <p:cNvPr id="148" name="Shape 148"/>
        <p:cNvGrpSpPr/>
        <p:nvPr/>
      </p:nvGrpSpPr>
      <p:grpSpPr>
        <a:xfrm>
          <a:off x="0" y="0"/>
          <a:ext cx="0" cy="0"/>
          <a:chOff x="0" y="0"/>
          <a:chExt cx="0" cy="0"/>
        </a:xfrm>
      </p:grpSpPr>
      <p:sp>
        <p:nvSpPr>
          <p:cNvPr id="149" name="Google Shape;149;p2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9"/>
          <p:cNvSpPr/>
          <p:nvPr>
            <p:ph idx="2" type="pic"/>
          </p:nvPr>
        </p:nvSpPr>
        <p:spPr>
          <a:xfrm>
            <a:off x="6858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51" name="Google Shape;151;p29"/>
          <p:cNvSpPr/>
          <p:nvPr>
            <p:ph idx="3" type="pic"/>
          </p:nvPr>
        </p:nvSpPr>
        <p:spPr>
          <a:xfrm>
            <a:off x="26670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52" name="Google Shape;152;p29"/>
          <p:cNvSpPr/>
          <p:nvPr>
            <p:ph idx="4" type="pic"/>
          </p:nvPr>
        </p:nvSpPr>
        <p:spPr>
          <a:xfrm>
            <a:off x="46482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53" name="Google Shape;153;p29"/>
          <p:cNvSpPr/>
          <p:nvPr>
            <p:ph idx="5" type="pic"/>
          </p:nvPr>
        </p:nvSpPr>
        <p:spPr>
          <a:xfrm>
            <a:off x="66294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54" name="Google Shape;154;p29"/>
          <p:cNvSpPr txBox="1"/>
          <p:nvPr>
            <p:ph idx="1" type="body"/>
          </p:nvPr>
        </p:nvSpPr>
        <p:spPr>
          <a:xfrm>
            <a:off x="6858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55" name="Google Shape;155;p29"/>
          <p:cNvSpPr txBox="1"/>
          <p:nvPr>
            <p:ph idx="6" type="body"/>
          </p:nvPr>
        </p:nvSpPr>
        <p:spPr>
          <a:xfrm>
            <a:off x="26670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56" name="Google Shape;156;p29"/>
          <p:cNvSpPr txBox="1"/>
          <p:nvPr>
            <p:ph idx="7" type="body"/>
          </p:nvPr>
        </p:nvSpPr>
        <p:spPr>
          <a:xfrm>
            <a:off x="46482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57" name="Google Shape;157;p29"/>
          <p:cNvSpPr txBox="1"/>
          <p:nvPr>
            <p:ph idx="8" type="body"/>
          </p:nvPr>
        </p:nvSpPr>
        <p:spPr>
          <a:xfrm>
            <a:off x="66294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Image Text Subtitle">
  <p:cSld name="Four Image Text Subtitle">
    <p:spTree>
      <p:nvGrpSpPr>
        <p:cNvPr id="158" name="Shape 158"/>
        <p:cNvGrpSpPr/>
        <p:nvPr/>
      </p:nvGrpSpPr>
      <p:grpSpPr>
        <a:xfrm>
          <a:off x="0" y="0"/>
          <a:ext cx="0" cy="0"/>
          <a:chOff x="0" y="0"/>
          <a:chExt cx="0" cy="0"/>
        </a:xfrm>
      </p:grpSpPr>
      <p:sp>
        <p:nvSpPr>
          <p:cNvPr id="159" name="Google Shape;159;p3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30"/>
          <p:cNvSpPr/>
          <p:nvPr>
            <p:ph idx="2" type="pic"/>
          </p:nvPr>
        </p:nvSpPr>
        <p:spPr>
          <a:xfrm>
            <a:off x="6858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61" name="Google Shape;161;p30"/>
          <p:cNvSpPr/>
          <p:nvPr>
            <p:ph idx="3" type="pic"/>
          </p:nvPr>
        </p:nvSpPr>
        <p:spPr>
          <a:xfrm>
            <a:off x="26670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62" name="Google Shape;162;p30"/>
          <p:cNvSpPr/>
          <p:nvPr>
            <p:ph idx="4" type="pic"/>
          </p:nvPr>
        </p:nvSpPr>
        <p:spPr>
          <a:xfrm>
            <a:off x="46482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63" name="Google Shape;163;p30"/>
          <p:cNvSpPr/>
          <p:nvPr>
            <p:ph idx="5" type="pic"/>
          </p:nvPr>
        </p:nvSpPr>
        <p:spPr>
          <a:xfrm>
            <a:off x="6629400" y="1047750"/>
            <a:ext cx="1828800" cy="255557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64" name="Google Shape;164;p30"/>
          <p:cNvSpPr txBox="1"/>
          <p:nvPr>
            <p:ph idx="1" type="body"/>
          </p:nvPr>
        </p:nvSpPr>
        <p:spPr>
          <a:xfrm>
            <a:off x="6858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5" name="Google Shape;165;p30"/>
          <p:cNvSpPr txBox="1"/>
          <p:nvPr>
            <p:ph idx="6" type="body"/>
          </p:nvPr>
        </p:nvSpPr>
        <p:spPr>
          <a:xfrm>
            <a:off x="26670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6" name="Google Shape;166;p30"/>
          <p:cNvSpPr txBox="1"/>
          <p:nvPr>
            <p:ph idx="7" type="body"/>
          </p:nvPr>
        </p:nvSpPr>
        <p:spPr>
          <a:xfrm>
            <a:off x="46482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7" name="Google Shape;167;p30"/>
          <p:cNvSpPr txBox="1"/>
          <p:nvPr>
            <p:ph idx="8" type="body"/>
          </p:nvPr>
        </p:nvSpPr>
        <p:spPr>
          <a:xfrm>
            <a:off x="6629400" y="3735424"/>
            <a:ext cx="1828800"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68" name="Google Shape;168;p30"/>
          <p:cNvSpPr txBox="1"/>
          <p:nvPr>
            <p:ph idx="9"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Text ">
  <p:cSld name="Three Image Text ">
    <p:spTree>
      <p:nvGrpSpPr>
        <p:cNvPr id="169" name="Shape 169"/>
        <p:cNvGrpSpPr/>
        <p:nvPr/>
      </p:nvGrpSpPr>
      <p:grpSpPr>
        <a:xfrm>
          <a:off x="0" y="0"/>
          <a:ext cx="0" cy="0"/>
          <a:chOff x="0" y="0"/>
          <a:chExt cx="0" cy="0"/>
        </a:xfrm>
      </p:grpSpPr>
      <p:sp>
        <p:nvSpPr>
          <p:cNvPr id="170" name="Google Shape;170;p3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 name="Google Shape;171;p31"/>
          <p:cNvSpPr/>
          <p:nvPr>
            <p:ph idx="2" type="pic"/>
          </p:nvPr>
        </p:nvSpPr>
        <p:spPr>
          <a:xfrm>
            <a:off x="685800"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72" name="Google Shape;172;p31"/>
          <p:cNvSpPr/>
          <p:nvPr>
            <p:ph idx="3" type="pic"/>
          </p:nvPr>
        </p:nvSpPr>
        <p:spPr>
          <a:xfrm>
            <a:off x="3323844"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73" name="Google Shape;173;p31"/>
          <p:cNvSpPr/>
          <p:nvPr>
            <p:ph idx="4" type="pic"/>
          </p:nvPr>
        </p:nvSpPr>
        <p:spPr>
          <a:xfrm>
            <a:off x="5969850"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74" name="Google Shape;174;p31"/>
          <p:cNvSpPr txBox="1"/>
          <p:nvPr>
            <p:ph idx="1" type="body"/>
          </p:nvPr>
        </p:nvSpPr>
        <p:spPr>
          <a:xfrm>
            <a:off x="685800"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5" name="Google Shape;175;p31"/>
          <p:cNvSpPr txBox="1"/>
          <p:nvPr>
            <p:ph idx="5" type="body"/>
          </p:nvPr>
        </p:nvSpPr>
        <p:spPr>
          <a:xfrm>
            <a:off x="3323844"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76" name="Google Shape;176;p31"/>
          <p:cNvSpPr txBox="1"/>
          <p:nvPr>
            <p:ph idx="6" type="body"/>
          </p:nvPr>
        </p:nvSpPr>
        <p:spPr>
          <a:xfrm>
            <a:off x="5961888"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b="1">
                <a:latin typeface="Proxima Nova"/>
                <a:ea typeface="Proxima Nova"/>
                <a:cs typeface="Proxima Nova"/>
                <a:sym typeface="Proxima Nova"/>
              </a:defRPr>
            </a:lvl1pPr>
            <a:lvl2pPr lvl="1">
              <a:spcBef>
                <a:spcPts val="0"/>
              </a:spcBef>
              <a:spcAft>
                <a:spcPts val="0"/>
              </a:spcAft>
              <a:buSzPts val="2800"/>
              <a:buFont typeface="Proxima Nova"/>
              <a:buNone/>
              <a:defRPr>
                <a:latin typeface="Proxima Nova"/>
                <a:ea typeface="Proxima Nova"/>
                <a:cs typeface="Proxima Nova"/>
                <a:sym typeface="Proxima Nova"/>
              </a:defRPr>
            </a:lvl2pPr>
            <a:lvl3pPr lvl="2">
              <a:spcBef>
                <a:spcPts val="0"/>
              </a:spcBef>
              <a:spcAft>
                <a:spcPts val="0"/>
              </a:spcAft>
              <a:buSzPts val="2800"/>
              <a:buFont typeface="Proxima Nova"/>
              <a:buNone/>
              <a:defRPr>
                <a:latin typeface="Proxima Nova"/>
                <a:ea typeface="Proxima Nova"/>
                <a:cs typeface="Proxima Nova"/>
                <a:sym typeface="Proxima Nova"/>
              </a:defRPr>
            </a:lvl3pPr>
            <a:lvl4pPr lvl="3">
              <a:spcBef>
                <a:spcPts val="0"/>
              </a:spcBef>
              <a:spcAft>
                <a:spcPts val="0"/>
              </a:spcAft>
              <a:buSzPts val="2800"/>
              <a:buFont typeface="Proxima Nova"/>
              <a:buNone/>
              <a:defRPr>
                <a:latin typeface="Proxima Nova"/>
                <a:ea typeface="Proxima Nova"/>
                <a:cs typeface="Proxima Nova"/>
                <a:sym typeface="Proxima Nova"/>
              </a:defRPr>
            </a:lvl4pPr>
            <a:lvl5pPr lvl="4">
              <a:spcBef>
                <a:spcPts val="0"/>
              </a:spcBef>
              <a:spcAft>
                <a:spcPts val="0"/>
              </a:spcAft>
              <a:buSzPts val="2800"/>
              <a:buFont typeface="Proxima Nova"/>
              <a:buNone/>
              <a:defRPr>
                <a:latin typeface="Proxima Nova"/>
                <a:ea typeface="Proxima Nova"/>
                <a:cs typeface="Proxima Nova"/>
                <a:sym typeface="Proxima Nova"/>
              </a:defRPr>
            </a:lvl5pPr>
            <a:lvl6pPr lvl="5">
              <a:spcBef>
                <a:spcPts val="0"/>
              </a:spcBef>
              <a:spcAft>
                <a:spcPts val="0"/>
              </a:spcAft>
              <a:buSzPts val="2800"/>
              <a:buFont typeface="Proxima Nova"/>
              <a:buNone/>
              <a:defRPr>
                <a:latin typeface="Proxima Nova"/>
                <a:ea typeface="Proxima Nova"/>
                <a:cs typeface="Proxima Nova"/>
                <a:sym typeface="Proxima Nova"/>
              </a:defRPr>
            </a:lvl6pPr>
            <a:lvl7pPr lvl="6">
              <a:spcBef>
                <a:spcPts val="0"/>
              </a:spcBef>
              <a:spcAft>
                <a:spcPts val="0"/>
              </a:spcAft>
              <a:buSzPts val="2800"/>
              <a:buFont typeface="Proxima Nova"/>
              <a:buNone/>
              <a:defRPr>
                <a:latin typeface="Proxima Nova"/>
                <a:ea typeface="Proxima Nova"/>
                <a:cs typeface="Proxima Nova"/>
                <a:sym typeface="Proxima Nova"/>
              </a:defRPr>
            </a:lvl7pPr>
            <a:lvl8pPr lvl="7">
              <a:spcBef>
                <a:spcPts val="0"/>
              </a:spcBef>
              <a:spcAft>
                <a:spcPts val="0"/>
              </a:spcAft>
              <a:buSzPts val="2800"/>
              <a:buFont typeface="Proxima Nova"/>
              <a:buNone/>
              <a:defRPr>
                <a:latin typeface="Proxima Nova"/>
                <a:ea typeface="Proxima Nova"/>
                <a:cs typeface="Proxima Nova"/>
                <a:sym typeface="Proxima Nova"/>
              </a:defRPr>
            </a:lvl8pPr>
            <a:lvl9pPr lvl="8">
              <a:spcBef>
                <a:spcPts val="0"/>
              </a:spcBef>
              <a:spcAft>
                <a:spcPts val="0"/>
              </a:spcAft>
              <a:buSzPts val="2800"/>
              <a:buFont typeface="Proxima Nova"/>
              <a:buNone/>
              <a:defRPr>
                <a:latin typeface="Proxima Nova"/>
                <a:ea typeface="Proxima Nova"/>
                <a:cs typeface="Proxima Nova"/>
                <a:sym typeface="Proxima Nova"/>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Image Text Subtitle">
  <p:cSld name="Three Image Text Subtitle">
    <p:spTree>
      <p:nvGrpSpPr>
        <p:cNvPr id="177" name="Shape 177"/>
        <p:cNvGrpSpPr/>
        <p:nvPr/>
      </p:nvGrpSpPr>
      <p:grpSpPr>
        <a:xfrm>
          <a:off x="0" y="0"/>
          <a:ext cx="0" cy="0"/>
          <a:chOff x="0" y="0"/>
          <a:chExt cx="0" cy="0"/>
        </a:xfrm>
      </p:grpSpPr>
      <p:sp>
        <p:nvSpPr>
          <p:cNvPr id="178" name="Google Shape;178;p32"/>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9" name="Google Shape;179;p32"/>
          <p:cNvSpPr/>
          <p:nvPr>
            <p:ph idx="2" type="pic"/>
          </p:nvPr>
        </p:nvSpPr>
        <p:spPr>
          <a:xfrm>
            <a:off x="685800"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80" name="Google Shape;180;p32"/>
          <p:cNvSpPr/>
          <p:nvPr>
            <p:ph idx="3" type="pic"/>
          </p:nvPr>
        </p:nvSpPr>
        <p:spPr>
          <a:xfrm>
            <a:off x="3323844"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81" name="Google Shape;181;p32"/>
          <p:cNvSpPr/>
          <p:nvPr>
            <p:ph idx="4" type="pic"/>
          </p:nvPr>
        </p:nvSpPr>
        <p:spPr>
          <a:xfrm>
            <a:off x="5961888" y="1047749"/>
            <a:ext cx="249631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82" name="Google Shape;182;p32"/>
          <p:cNvSpPr txBox="1"/>
          <p:nvPr>
            <p:ph idx="1" type="body"/>
          </p:nvPr>
        </p:nvSpPr>
        <p:spPr>
          <a:xfrm>
            <a:off x="685800"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3" name="Google Shape;183;p32"/>
          <p:cNvSpPr txBox="1"/>
          <p:nvPr>
            <p:ph idx="5" type="body"/>
          </p:nvPr>
        </p:nvSpPr>
        <p:spPr>
          <a:xfrm>
            <a:off x="3323844"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4" name="Google Shape;184;p32"/>
          <p:cNvSpPr txBox="1"/>
          <p:nvPr>
            <p:ph idx="6" type="body"/>
          </p:nvPr>
        </p:nvSpPr>
        <p:spPr>
          <a:xfrm>
            <a:off x="5961888" y="3735424"/>
            <a:ext cx="249631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85" name="Google Shape;185;p32"/>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Text ">
  <p:cSld name="Two Image Text ">
    <p:spTree>
      <p:nvGrpSpPr>
        <p:cNvPr id="186" name="Shape 186"/>
        <p:cNvGrpSpPr/>
        <p:nvPr/>
      </p:nvGrpSpPr>
      <p:grpSpPr>
        <a:xfrm>
          <a:off x="0" y="0"/>
          <a:ext cx="0" cy="0"/>
          <a:chOff x="0" y="0"/>
          <a:chExt cx="0" cy="0"/>
        </a:xfrm>
      </p:grpSpPr>
      <p:sp>
        <p:nvSpPr>
          <p:cNvPr id="187" name="Google Shape;187;p3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8" name="Google Shape;188;p33"/>
          <p:cNvSpPr/>
          <p:nvPr>
            <p:ph idx="2" type="pic"/>
          </p:nvPr>
        </p:nvSpPr>
        <p:spPr>
          <a:xfrm>
            <a:off x="685800" y="1047749"/>
            <a:ext cx="381419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89" name="Google Shape;189;p33"/>
          <p:cNvSpPr/>
          <p:nvPr>
            <p:ph idx="3" type="pic"/>
          </p:nvPr>
        </p:nvSpPr>
        <p:spPr>
          <a:xfrm>
            <a:off x="4644008" y="1047749"/>
            <a:ext cx="381419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90" name="Google Shape;190;p33"/>
          <p:cNvSpPr txBox="1"/>
          <p:nvPr>
            <p:ph idx="1" type="body"/>
          </p:nvPr>
        </p:nvSpPr>
        <p:spPr>
          <a:xfrm>
            <a:off x="685800" y="3735424"/>
            <a:ext cx="381419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1" name="Google Shape;191;p33"/>
          <p:cNvSpPr txBox="1"/>
          <p:nvPr>
            <p:ph idx="4" type="body"/>
          </p:nvPr>
        </p:nvSpPr>
        <p:spPr>
          <a:xfrm>
            <a:off x="4644008" y="3735424"/>
            <a:ext cx="381419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Image Text Subtitle">
  <p:cSld name="Two Image Text Subtitle">
    <p:spTree>
      <p:nvGrpSpPr>
        <p:cNvPr id="192" name="Shape 192"/>
        <p:cNvGrpSpPr/>
        <p:nvPr/>
      </p:nvGrpSpPr>
      <p:grpSpPr>
        <a:xfrm>
          <a:off x="0" y="0"/>
          <a:ext cx="0" cy="0"/>
          <a:chOff x="0" y="0"/>
          <a:chExt cx="0" cy="0"/>
        </a:xfrm>
      </p:grpSpPr>
      <p:sp>
        <p:nvSpPr>
          <p:cNvPr id="193" name="Google Shape;193;p3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34"/>
          <p:cNvSpPr/>
          <p:nvPr>
            <p:ph idx="2" type="pic"/>
          </p:nvPr>
        </p:nvSpPr>
        <p:spPr>
          <a:xfrm>
            <a:off x="685800" y="1047749"/>
            <a:ext cx="381419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95" name="Google Shape;195;p34"/>
          <p:cNvSpPr/>
          <p:nvPr>
            <p:ph idx="3" type="pic"/>
          </p:nvPr>
        </p:nvSpPr>
        <p:spPr>
          <a:xfrm>
            <a:off x="4644008" y="1047749"/>
            <a:ext cx="3814192" cy="2555579"/>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196" name="Google Shape;196;p34"/>
          <p:cNvSpPr txBox="1"/>
          <p:nvPr>
            <p:ph idx="1" type="body"/>
          </p:nvPr>
        </p:nvSpPr>
        <p:spPr>
          <a:xfrm>
            <a:off x="685800" y="3735424"/>
            <a:ext cx="381419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7" name="Google Shape;197;p34"/>
          <p:cNvSpPr txBox="1"/>
          <p:nvPr>
            <p:ph idx="4" type="body"/>
          </p:nvPr>
        </p:nvSpPr>
        <p:spPr>
          <a:xfrm>
            <a:off x="4644008" y="3735424"/>
            <a:ext cx="381419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198" name="Google Shape;198;p34"/>
          <p:cNvSpPr txBox="1"/>
          <p:nvPr>
            <p:ph idx="5"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all Text">
  <p:cSld name="Four Tall Text">
    <p:spTree>
      <p:nvGrpSpPr>
        <p:cNvPr id="199" name="Shape 199"/>
        <p:cNvGrpSpPr/>
        <p:nvPr/>
      </p:nvGrpSpPr>
      <p:grpSpPr>
        <a:xfrm>
          <a:off x="0" y="0"/>
          <a:ext cx="0" cy="0"/>
          <a:chOff x="0" y="0"/>
          <a:chExt cx="0" cy="0"/>
        </a:xfrm>
      </p:grpSpPr>
      <p:sp>
        <p:nvSpPr>
          <p:cNvPr id="200" name="Google Shape;200;p35"/>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35"/>
          <p:cNvSpPr/>
          <p:nvPr>
            <p:ph idx="2" type="pic"/>
          </p:nvPr>
        </p:nvSpPr>
        <p:spPr>
          <a:xfrm>
            <a:off x="6858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02" name="Google Shape;202;p35"/>
          <p:cNvSpPr/>
          <p:nvPr>
            <p:ph idx="3" type="pic"/>
          </p:nvPr>
        </p:nvSpPr>
        <p:spPr>
          <a:xfrm>
            <a:off x="26670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03" name="Google Shape;203;p35"/>
          <p:cNvSpPr/>
          <p:nvPr>
            <p:ph idx="4" type="pic"/>
          </p:nvPr>
        </p:nvSpPr>
        <p:spPr>
          <a:xfrm>
            <a:off x="46482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04" name="Google Shape;204;p35"/>
          <p:cNvSpPr/>
          <p:nvPr>
            <p:ph idx="5" type="pic"/>
          </p:nvPr>
        </p:nvSpPr>
        <p:spPr>
          <a:xfrm>
            <a:off x="66294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05" name="Google Shape;205;p35"/>
          <p:cNvSpPr txBox="1"/>
          <p:nvPr>
            <p:ph idx="1" type="body"/>
          </p:nvPr>
        </p:nvSpPr>
        <p:spPr>
          <a:xfrm>
            <a:off x="685800"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6" name="Google Shape;206;p35"/>
          <p:cNvSpPr txBox="1"/>
          <p:nvPr>
            <p:ph idx="6" type="body"/>
          </p:nvPr>
        </p:nvSpPr>
        <p:spPr>
          <a:xfrm>
            <a:off x="2666238"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7" name="Google Shape;207;p35"/>
          <p:cNvSpPr txBox="1"/>
          <p:nvPr>
            <p:ph idx="7" type="body"/>
          </p:nvPr>
        </p:nvSpPr>
        <p:spPr>
          <a:xfrm>
            <a:off x="4646676"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08" name="Google Shape;208;p35"/>
          <p:cNvSpPr txBox="1"/>
          <p:nvPr>
            <p:ph idx="8" type="body"/>
          </p:nvPr>
        </p:nvSpPr>
        <p:spPr>
          <a:xfrm>
            <a:off x="6627114"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Tall Text Subtitle">
  <p:cSld name="Four Tall Text Subtitle">
    <p:spTree>
      <p:nvGrpSpPr>
        <p:cNvPr id="209" name="Shape 209"/>
        <p:cNvGrpSpPr/>
        <p:nvPr/>
      </p:nvGrpSpPr>
      <p:grpSpPr>
        <a:xfrm>
          <a:off x="0" y="0"/>
          <a:ext cx="0" cy="0"/>
          <a:chOff x="0" y="0"/>
          <a:chExt cx="0" cy="0"/>
        </a:xfrm>
      </p:grpSpPr>
      <p:sp>
        <p:nvSpPr>
          <p:cNvPr id="210" name="Google Shape;210;p36"/>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36"/>
          <p:cNvSpPr/>
          <p:nvPr>
            <p:ph idx="2" type="pic"/>
          </p:nvPr>
        </p:nvSpPr>
        <p:spPr>
          <a:xfrm>
            <a:off x="6858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12" name="Google Shape;212;p36"/>
          <p:cNvSpPr/>
          <p:nvPr>
            <p:ph idx="3" type="pic"/>
          </p:nvPr>
        </p:nvSpPr>
        <p:spPr>
          <a:xfrm>
            <a:off x="26670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13" name="Google Shape;213;p36"/>
          <p:cNvSpPr/>
          <p:nvPr>
            <p:ph idx="4" type="pic"/>
          </p:nvPr>
        </p:nvSpPr>
        <p:spPr>
          <a:xfrm>
            <a:off x="46482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14" name="Google Shape;214;p36"/>
          <p:cNvSpPr/>
          <p:nvPr>
            <p:ph idx="5" type="pic"/>
          </p:nvPr>
        </p:nvSpPr>
        <p:spPr>
          <a:xfrm>
            <a:off x="6629400" y="1047750"/>
            <a:ext cx="1828800" cy="1107124"/>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15" name="Google Shape;215;p36"/>
          <p:cNvSpPr txBox="1"/>
          <p:nvPr>
            <p:ph idx="1" type="body"/>
          </p:nvPr>
        </p:nvSpPr>
        <p:spPr>
          <a:xfrm>
            <a:off x="685800"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6" name="Google Shape;216;p36"/>
          <p:cNvSpPr txBox="1"/>
          <p:nvPr>
            <p:ph idx="6" type="body"/>
          </p:nvPr>
        </p:nvSpPr>
        <p:spPr>
          <a:xfrm>
            <a:off x="2666238"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7" name="Google Shape;217;p36"/>
          <p:cNvSpPr txBox="1"/>
          <p:nvPr>
            <p:ph idx="7" type="body"/>
          </p:nvPr>
        </p:nvSpPr>
        <p:spPr>
          <a:xfrm>
            <a:off x="4646676"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8" name="Google Shape;218;p36"/>
          <p:cNvSpPr txBox="1"/>
          <p:nvPr>
            <p:ph idx="8" type="body"/>
          </p:nvPr>
        </p:nvSpPr>
        <p:spPr>
          <a:xfrm>
            <a:off x="6627114" y="2291461"/>
            <a:ext cx="1831086"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19" name="Google Shape;219;p36"/>
          <p:cNvSpPr txBox="1"/>
          <p:nvPr>
            <p:ph idx="9"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all Text">
  <p:cSld name="Three Tall Text">
    <p:spTree>
      <p:nvGrpSpPr>
        <p:cNvPr id="220" name="Shape 220"/>
        <p:cNvGrpSpPr/>
        <p:nvPr/>
      </p:nvGrpSpPr>
      <p:grpSpPr>
        <a:xfrm>
          <a:off x="0" y="0"/>
          <a:ext cx="0" cy="0"/>
          <a:chOff x="0" y="0"/>
          <a:chExt cx="0" cy="0"/>
        </a:xfrm>
      </p:grpSpPr>
      <p:sp>
        <p:nvSpPr>
          <p:cNvPr id="221" name="Google Shape;221;p37"/>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7"/>
          <p:cNvSpPr/>
          <p:nvPr>
            <p:ph idx="2" type="pic"/>
          </p:nvPr>
        </p:nvSpPr>
        <p:spPr>
          <a:xfrm>
            <a:off x="685800"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23" name="Google Shape;223;p37"/>
          <p:cNvSpPr/>
          <p:nvPr>
            <p:ph idx="3" type="pic"/>
          </p:nvPr>
        </p:nvSpPr>
        <p:spPr>
          <a:xfrm>
            <a:off x="3323844"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24" name="Google Shape;224;p37"/>
          <p:cNvSpPr/>
          <p:nvPr>
            <p:ph idx="4" type="pic"/>
          </p:nvPr>
        </p:nvSpPr>
        <p:spPr>
          <a:xfrm>
            <a:off x="5961888"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25" name="Google Shape;225;p37"/>
          <p:cNvSpPr txBox="1"/>
          <p:nvPr>
            <p:ph idx="1" type="body"/>
          </p:nvPr>
        </p:nvSpPr>
        <p:spPr>
          <a:xfrm>
            <a:off x="685800"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6" name="Google Shape;226;p37"/>
          <p:cNvSpPr txBox="1"/>
          <p:nvPr>
            <p:ph idx="5" type="body"/>
          </p:nvPr>
        </p:nvSpPr>
        <p:spPr>
          <a:xfrm>
            <a:off x="3323844"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27" name="Google Shape;227;p37"/>
          <p:cNvSpPr txBox="1"/>
          <p:nvPr>
            <p:ph idx="6" type="body"/>
          </p:nvPr>
        </p:nvSpPr>
        <p:spPr>
          <a:xfrm>
            <a:off x="5961888"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Tall Text Subtitle">
  <p:cSld name="Three Tall Text Subtitle">
    <p:spTree>
      <p:nvGrpSpPr>
        <p:cNvPr id="228" name="Shape 228"/>
        <p:cNvGrpSpPr/>
        <p:nvPr/>
      </p:nvGrpSpPr>
      <p:grpSpPr>
        <a:xfrm>
          <a:off x="0" y="0"/>
          <a:ext cx="0" cy="0"/>
          <a:chOff x="0" y="0"/>
          <a:chExt cx="0" cy="0"/>
        </a:xfrm>
      </p:grpSpPr>
      <p:sp>
        <p:nvSpPr>
          <p:cNvPr id="229" name="Google Shape;229;p38"/>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0" name="Google Shape;230;p38"/>
          <p:cNvSpPr/>
          <p:nvPr>
            <p:ph idx="2" type="pic"/>
          </p:nvPr>
        </p:nvSpPr>
        <p:spPr>
          <a:xfrm>
            <a:off x="685800"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31" name="Google Shape;231;p38"/>
          <p:cNvSpPr/>
          <p:nvPr>
            <p:ph idx="3" type="pic"/>
          </p:nvPr>
        </p:nvSpPr>
        <p:spPr>
          <a:xfrm>
            <a:off x="3323844"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32" name="Google Shape;232;p38"/>
          <p:cNvSpPr/>
          <p:nvPr>
            <p:ph idx="4" type="pic"/>
          </p:nvPr>
        </p:nvSpPr>
        <p:spPr>
          <a:xfrm>
            <a:off x="5961888" y="1047750"/>
            <a:ext cx="249631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33" name="Google Shape;233;p38"/>
          <p:cNvSpPr txBox="1"/>
          <p:nvPr>
            <p:ph idx="1" type="body"/>
          </p:nvPr>
        </p:nvSpPr>
        <p:spPr>
          <a:xfrm>
            <a:off x="685800"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4" name="Google Shape;234;p38"/>
          <p:cNvSpPr txBox="1"/>
          <p:nvPr>
            <p:ph idx="5" type="body"/>
          </p:nvPr>
        </p:nvSpPr>
        <p:spPr>
          <a:xfrm>
            <a:off x="3323844"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5" name="Google Shape;235;p38"/>
          <p:cNvSpPr txBox="1"/>
          <p:nvPr>
            <p:ph idx="6" type="body"/>
          </p:nvPr>
        </p:nvSpPr>
        <p:spPr>
          <a:xfrm>
            <a:off x="5961888" y="2291461"/>
            <a:ext cx="2496312"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36" name="Google Shape;236;p38"/>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all Text">
  <p:cSld name="Two Tall Text">
    <p:spTree>
      <p:nvGrpSpPr>
        <p:cNvPr id="237" name="Shape 237"/>
        <p:cNvGrpSpPr/>
        <p:nvPr/>
      </p:nvGrpSpPr>
      <p:grpSpPr>
        <a:xfrm>
          <a:off x="0" y="0"/>
          <a:ext cx="0" cy="0"/>
          <a:chOff x="0" y="0"/>
          <a:chExt cx="0" cy="0"/>
        </a:xfrm>
      </p:grpSpPr>
      <p:sp>
        <p:nvSpPr>
          <p:cNvPr id="238" name="Google Shape;238;p3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9" name="Google Shape;239;p39"/>
          <p:cNvSpPr/>
          <p:nvPr>
            <p:ph idx="2" type="pic"/>
          </p:nvPr>
        </p:nvSpPr>
        <p:spPr>
          <a:xfrm>
            <a:off x="685800" y="1047750"/>
            <a:ext cx="381419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40" name="Google Shape;240;p39"/>
          <p:cNvSpPr/>
          <p:nvPr>
            <p:ph idx="3" type="pic"/>
          </p:nvPr>
        </p:nvSpPr>
        <p:spPr>
          <a:xfrm>
            <a:off x="4644008" y="1047750"/>
            <a:ext cx="381419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41" name="Google Shape;241;p39"/>
          <p:cNvSpPr txBox="1"/>
          <p:nvPr>
            <p:ph idx="1" type="body"/>
          </p:nvPr>
        </p:nvSpPr>
        <p:spPr>
          <a:xfrm>
            <a:off x="685800" y="2291461"/>
            <a:ext cx="3813048"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2" name="Google Shape;242;p39"/>
          <p:cNvSpPr txBox="1"/>
          <p:nvPr>
            <p:ph idx="4" type="body"/>
          </p:nvPr>
        </p:nvSpPr>
        <p:spPr>
          <a:xfrm>
            <a:off x="4645152" y="2291461"/>
            <a:ext cx="3813048"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Tall Text Subtitle">
  <p:cSld name="Two Tall Text Subtitle">
    <p:spTree>
      <p:nvGrpSpPr>
        <p:cNvPr id="243" name="Shape 243"/>
        <p:cNvGrpSpPr/>
        <p:nvPr/>
      </p:nvGrpSpPr>
      <p:grpSpPr>
        <a:xfrm>
          <a:off x="0" y="0"/>
          <a:ext cx="0" cy="0"/>
          <a:chOff x="0" y="0"/>
          <a:chExt cx="0" cy="0"/>
        </a:xfrm>
      </p:grpSpPr>
      <p:sp>
        <p:nvSpPr>
          <p:cNvPr id="244" name="Google Shape;244;p4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5" name="Google Shape;245;p40"/>
          <p:cNvSpPr/>
          <p:nvPr>
            <p:ph idx="2" type="pic"/>
          </p:nvPr>
        </p:nvSpPr>
        <p:spPr>
          <a:xfrm>
            <a:off x="685800" y="1047750"/>
            <a:ext cx="381419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46" name="Google Shape;246;p40"/>
          <p:cNvSpPr/>
          <p:nvPr>
            <p:ph idx="3" type="pic"/>
          </p:nvPr>
        </p:nvSpPr>
        <p:spPr>
          <a:xfrm>
            <a:off x="4644008" y="1047750"/>
            <a:ext cx="3814192" cy="1104138"/>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508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47" name="Google Shape;247;p40"/>
          <p:cNvSpPr txBox="1"/>
          <p:nvPr>
            <p:ph idx="1" type="body"/>
          </p:nvPr>
        </p:nvSpPr>
        <p:spPr>
          <a:xfrm>
            <a:off x="685800" y="2291461"/>
            <a:ext cx="3813048"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8" name="Google Shape;248;p40"/>
          <p:cNvSpPr txBox="1"/>
          <p:nvPr>
            <p:ph idx="4" type="body"/>
          </p:nvPr>
        </p:nvSpPr>
        <p:spPr>
          <a:xfrm>
            <a:off x="4645152" y="2291461"/>
            <a:ext cx="3813048" cy="224124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49" name="Google Shape;249;p40"/>
          <p:cNvSpPr txBox="1"/>
          <p:nvPr>
            <p:ph idx="5"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ight Grid Text">
  <p:cSld name="Eight Grid Text">
    <p:spTree>
      <p:nvGrpSpPr>
        <p:cNvPr id="250" name="Shape 250"/>
        <p:cNvGrpSpPr/>
        <p:nvPr/>
      </p:nvGrpSpPr>
      <p:grpSpPr>
        <a:xfrm>
          <a:off x="0" y="0"/>
          <a:ext cx="0" cy="0"/>
          <a:chOff x="0" y="0"/>
          <a:chExt cx="0" cy="0"/>
        </a:xfrm>
      </p:grpSpPr>
      <p:sp>
        <p:nvSpPr>
          <p:cNvPr id="251" name="Google Shape;251;p4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2" name="Google Shape;252;p41"/>
          <p:cNvSpPr/>
          <p:nvPr>
            <p:ph idx="2" type="pic"/>
          </p:nvPr>
        </p:nvSpPr>
        <p:spPr>
          <a:xfrm>
            <a:off x="6850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53" name="Google Shape;253;p41"/>
          <p:cNvSpPr/>
          <p:nvPr>
            <p:ph idx="3" type="pic"/>
          </p:nvPr>
        </p:nvSpPr>
        <p:spPr>
          <a:xfrm>
            <a:off x="26662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54" name="Google Shape;254;p41"/>
          <p:cNvSpPr/>
          <p:nvPr>
            <p:ph idx="4" type="pic"/>
          </p:nvPr>
        </p:nvSpPr>
        <p:spPr>
          <a:xfrm>
            <a:off x="46474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55" name="Google Shape;255;p41"/>
          <p:cNvSpPr/>
          <p:nvPr>
            <p:ph idx="5" type="pic"/>
          </p:nvPr>
        </p:nvSpPr>
        <p:spPr>
          <a:xfrm>
            <a:off x="66286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56" name="Google Shape;256;p41"/>
          <p:cNvSpPr txBox="1"/>
          <p:nvPr>
            <p:ph idx="1" type="body"/>
          </p:nvPr>
        </p:nvSpPr>
        <p:spPr>
          <a:xfrm>
            <a:off x="685038"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7" name="Google Shape;257;p41"/>
          <p:cNvSpPr txBox="1"/>
          <p:nvPr>
            <p:ph idx="6" type="body"/>
          </p:nvPr>
        </p:nvSpPr>
        <p:spPr>
          <a:xfrm>
            <a:off x="2665476"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8" name="Google Shape;258;p41"/>
          <p:cNvSpPr txBox="1"/>
          <p:nvPr>
            <p:ph idx="7" type="body"/>
          </p:nvPr>
        </p:nvSpPr>
        <p:spPr>
          <a:xfrm>
            <a:off x="4645914"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59" name="Google Shape;259;p41"/>
          <p:cNvSpPr txBox="1"/>
          <p:nvPr>
            <p:ph idx="8" type="body"/>
          </p:nvPr>
        </p:nvSpPr>
        <p:spPr>
          <a:xfrm>
            <a:off x="6626352"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60" name="Google Shape;260;p41"/>
          <p:cNvSpPr/>
          <p:nvPr>
            <p:ph idx="9" type="pic"/>
          </p:nvPr>
        </p:nvSpPr>
        <p:spPr>
          <a:xfrm>
            <a:off x="6850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1" name="Google Shape;261;p41"/>
          <p:cNvSpPr/>
          <p:nvPr>
            <p:ph idx="13" type="pic"/>
          </p:nvPr>
        </p:nvSpPr>
        <p:spPr>
          <a:xfrm>
            <a:off x="26662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2" name="Google Shape;262;p41"/>
          <p:cNvSpPr/>
          <p:nvPr>
            <p:ph idx="14" type="pic"/>
          </p:nvPr>
        </p:nvSpPr>
        <p:spPr>
          <a:xfrm>
            <a:off x="46474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3" name="Google Shape;263;p41"/>
          <p:cNvSpPr/>
          <p:nvPr>
            <p:ph idx="15" type="pic"/>
          </p:nvPr>
        </p:nvSpPr>
        <p:spPr>
          <a:xfrm>
            <a:off x="66286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b="1">
                <a:latin typeface="Proxima Nova"/>
                <a:ea typeface="Proxima Nova"/>
                <a:cs typeface="Proxima Nova"/>
                <a:sym typeface="Proxima Nova"/>
              </a:defRPr>
            </a:lvl1pPr>
            <a:lvl2pPr lvl="1">
              <a:spcBef>
                <a:spcPts val="0"/>
              </a:spcBef>
              <a:spcAft>
                <a:spcPts val="0"/>
              </a:spcAft>
              <a:buSzPts val="2800"/>
              <a:buFont typeface="Proxima Nova"/>
              <a:buNone/>
              <a:defRPr>
                <a:latin typeface="Proxima Nova"/>
                <a:ea typeface="Proxima Nova"/>
                <a:cs typeface="Proxima Nova"/>
                <a:sym typeface="Proxima Nova"/>
              </a:defRPr>
            </a:lvl2pPr>
            <a:lvl3pPr lvl="2">
              <a:spcBef>
                <a:spcPts val="0"/>
              </a:spcBef>
              <a:spcAft>
                <a:spcPts val="0"/>
              </a:spcAft>
              <a:buSzPts val="2800"/>
              <a:buFont typeface="Proxima Nova"/>
              <a:buNone/>
              <a:defRPr>
                <a:latin typeface="Proxima Nova"/>
                <a:ea typeface="Proxima Nova"/>
                <a:cs typeface="Proxima Nova"/>
                <a:sym typeface="Proxima Nova"/>
              </a:defRPr>
            </a:lvl3pPr>
            <a:lvl4pPr lvl="3">
              <a:spcBef>
                <a:spcPts val="0"/>
              </a:spcBef>
              <a:spcAft>
                <a:spcPts val="0"/>
              </a:spcAft>
              <a:buSzPts val="2800"/>
              <a:buFont typeface="Proxima Nova"/>
              <a:buNone/>
              <a:defRPr>
                <a:latin typeface="Proxima Nova"/>
                <a:ea typeface="Proxima Nova"/>
                <a:cs typeface="Proxima Nova"/>
                <a:sym typeface="Proxima Nova"/>
              </a:defRPr>
            </a:lvl4pPr>
            <a:lvl5pPr lvl="4">
              <a:spcBef>
                <a:spcPts val="0"/>
              </a:spcBef>
              <a:spcAft>
                <a:spcPts val="0"/>
              </a:spcAft>
              <a:buSzPts val="2800"/>
              <a:buFont typeface="Proxima Nova"/>
              <a:buNone/>
              <a:defRPr>
                <a:latin typeface="Proxima Nova"/>
                <a:ea typeface="Proxima Nova"/>
                <a:cs typeface="Proxima Nova"/>
                <a:sym typeface="Proxima Nova"/>
              </a:defRPr>
            </a:lvl5pPr>
            <a:lvl6pPr lvl="5">
              <a:spcBef>
                <a:spcPts val="0"/>
              </a:spcBef>
              <a:spcAft>
                <a:spcPts val="0"/>
              </a:spcAft>
              <a:buSzPts val="2800"/>
              <a:buFont typeface="Proxima Nova"/>
              <a:buNone/>
              <a:defRPr>
                <a:latin typeface="Proxima Nova"/>
                <a:ea typeface="Proxima Nova"/>
                <a:cs typeface="Proxima Nova"/>
                <a:sym typeface="Proxima Nova"/>
              </a:defRPr>
            </a:lvl6pPr>
            <a:lvl7pPr lvl="6">
              <a:spcBef>
                <a:spcPts val="0"/>
              </a:spcBef>
              <a:spcAft>
                <a:spcPts val="0"/>
              </a:spcAft>
              <a:buSzPts val="2800"/>
              <a:buFont typeface="Proxima Nova"/>
              <a:buNone/>
              <a:defRPr>
                <a:latin typeface="Proxima Nova"/>
                <a:ea typeface="Proxima Nova"/>
                <a:cs typeface="Proxima Nova"/>
                <a:sym typeface="Proxima Nova"/>
              </a:defRPr>
            </a:lvl7pPr>
            <a:lvl8pPr lvl="7">
              <a:spcBef>
                <a:spcPts val="0"/>
              </a:spcBef>
              <a:spcAft>
                <a:spcPts val="0"/>
              </a:spcAft>
              <a:buSzPts val="2800"/>
              <a:buFont typeface="Proxima Nova"/>
              <a:buNone/>
              <a:defRPr>
                <a:latin typeface="Proxima Nova"/>
                <a:ea typeface="Proxima Nova"/>
                <a:cs typeface="Proxima Nova"/>
                <a:sym typeface="Proxima Nova"/>
              </a:defRPr>
            </a:lvl8pPr>
            <a:lvl9pPr lvl="8">
              <a:spcBef>
                <a:spcPts val="0"/>
              </a:spcBef>
              <a:spcAft>
                <a:spcPts val="0"/>
              </a:spcAft>
              <a:buSzPts val="2800"/>
              <a:buFont typeface="Proxima Nova"/>
              <a:buNone/>
              <a:defRPr>
                <a:latin typeface="Proxima Nova"/>
                <a:ea typeface="Proxima Nova"/>
                <a:cs typeface="Proxima Nova"/>
                <a:sym typeface="Proxima Nova"/>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Proxima Nova"/>
              <a:buChar char="●"/>
              <a:defRPr sz="14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Proxima Nova"/>
              <a:buChar char="●"/>
              <a:defRPr sz="14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ight Grid Text Subtitle">
  <p:cSld name="Eight Grid Text Subtitle">
    <p:spTree>
      <p:nvGrpSpPr>
        <p:cNvPr id="264" name="Shape 264"/>
        <p:cNvGrpSpPr/>
        <p:nvPr/>
      </p:nvGrpSpPr>
      <p:grpSpPr>
        <a:xfrm>
          <a:off x="0" y="0"/>
          <a:ext cx="0" cy="0"/>
          <a:chOff x="0" y="0"/>
          <a:chExt cx="0" cy="0"/>
        </a:xfrm>
      </p:grpSpPr>
      <p:sp>
        <p:nvSpPr>
          <p:cNvPr id="265" name="Google Shape;265;p42"/>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6" name="Google Shape;266;p42"/>
          <p:cNvSpPr/>
          <p:nvPr>
            <p:ph idx="2" type="pic"/>
          </p:nvPr>
        </p:nvSpPr>
        <p:spPr>
          <a:xfrm>
            <a:off x="6850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7" name="Google Shape;267;p42"/>
          <p:cNvSpPr/>
          <p:nvPr>
            <p:ph idx="3" type="pic"/>
          </p:nvPr>
        </p:nvSpPr>
        <p:spPr>
          <a:xfrm>
            <a:off x="26662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8" name="Google Shape;268;p42"/>
          <p:cNvSpPr/>
          <p:nvPr>
            <p:ph idx="4" type="pic"/>
          </p:nvPr>
        </p:nvSpPr>
        <p:spPr>
          <a:xfrm>
            <a:off x="46474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69" name="Google Shape;269;p42"/>
          <p:cNvSpPr/>
          <p:nvPr>
            <p:ph idx="5" type="pic"/>
          </p:nvPr>
        </p:nvSpPr>
        <p:spPr>
          <a:xfrm>
            <a:off x="6628638" y="1047750"/>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70" name="Google Shape;270;p42"/>
          <p:cNvSpPr txBox="1"/>
          <p:nvPr>
            <p:ph idx="1" type="body"/>
          </p:nvPr>
        </p:nvSpPr>
        <p:spPr>
          <a:xfrm>
            <a:off x="685038"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1" name="Google Shape;271;p42"/>
          <p:cNvSpPr txBox="1"/>
          <p:nvPr>
            <p:ph idx="6" type="body"/>
          </p:nvPr>
        </p:nvSpPr>
        <p:spPr>
          <a:xfrm>
            <a:off x="2665476"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2" name="Google Shape;272;p42"/>
          <p:cNvSpPr txBox="1"/>
          <p:nvPr>
            <p:ph idx="7" type="body"/>
          </p:nvPr>
        </p:nvSpPr>
        <p:spPr>
          <a:xfrm>
            <a:off x="4645914"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3" name="Google Shape;273;p42"/>
          <p:cNvSpPr txBox="1"/>
          <p:nvPr>
            <p:ph idx="8" type="body"/>
          </p:nvPr>
        </p:nvSpPr>
        <p:spPr>
          <a:xfrm>
            <a:off x="6626352" y="3537755"/>
            <a:ext cx="1831086" cy="994954"/>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74" name="Google Shape;274;p42"/>
          <p:cNvSpPr/>
          <p:nvPr>
            <p:ph idx="9" type="pic"/>
          </p:nvPr>
        </p:nvSpPr>
        <p:spPr>
          <a:xfrm>
            <a:off x="6850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75" name="Google Shape;275;p42"/>
          <p:cNvSpPr/>
          <p:nvPr>
            <p:ph idx="13" type="pic"/>
          </p:nvPr>
        </p:nvSpPr>
        <p:spPr>
          <a:xfrm>
            <a:off x="26662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76" name="Google Shape;276;p42"/>
          <p:cNvSpPr/>
          <p:nvPr>
            <p:ph idx="14" type="pic"/>
          </p:nvPr>
        </p:nvSpPr>
        <p:spPr>
          <a:xfrm>
            <a:off x="46474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77" name="Google Shape;277;p42"/>
          <p:cNvSpPr/>
          <p:nvPr>
            <p:ph idx="15" type="pic"/>
          </p:nvPr>
        </p:nvSpPr>
        <p:spPr>
          <a:xfrm>
            <a:off x="6628638" y="2292753"/>
            <a:ext cx="1828800" cy="1107124"/>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78" name="Google Shape;278;p42"/>
          <p:cNvSpPr txBox="1"/>
          <p:nvPr>
            <p:ph idx="16"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Grid Text">
  <p:cSld name="Six Grid Text">
    <p:spTree>
      <p:nvGrpSpPr>
        <p:cNvPr id="279" name="Shape 279"/>
        <p:cNvGrpSpPr/>
        <p:nvPr/>
      </p:nvGrpSpPr>
      <p:grpSpPr>
        <a:xfrm>
          <a:off x="0" y="0"/>
          <a:ext cx="0" cy="0"/>
          <a:chOff x="0" y="0"/>
          <a:chExt cx="0" cy="0"/>
        </a:xfrm>
      </p:grpSpPr>
      <p:sp>
        <p:nvSpPr>
          <p:cNvPr id="280" name="Google Shape;280;p4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1" name="Google Shape;281;p43"/>
          <p:cNvSpPr/>
          <p:nvPr>
            <p:ph idx="2" type="pic"/>
          </p:nvPr>
        </p:nvSpPr>
        <p:spPr>
          <a:xfrm>
            <a:off x="685800"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82" name="Google Shape;282;p43"/>
          <p:cNvSpPr/>
          <p:nvPr>
            <p:ph idx="3" type="pic"/>
          </p:nvPr>
        </p:nvSpPr>
        <p:spPr>
          <a:xfrm>
            <a:off x="3323844"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83" name="Google Shape;283;p43"/>
          <p:cNvSpPr/>
          <p:nvPr>
            <p:ph idx="4" type="pic"/>
          </p:nvPr>
        </p:nvSpPr>
        <p:spPr>
          <a:xfrm>
            <a:off x="5961888"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84" name="Google Shape;284;p43"/>
          <p:cNvSpPr txBox="1"/>
          <p:nvPr>
            <p:ph idx="1" type="body"/>
          </p:nvPr>
        </p:nvSpPr>
        <p:spPr>
          <a:xfrm>
            <a:off x="685800"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85" name="Google Shape;285;p43"/>
          <p:cNvSpPr txBox="1"/>
          <p:nvPr>
            <p:ph idx="5" type="body"/>
          </p:nvPr>
        </p:nvSpPr>
        <p:spPr>
          <a:xfrm>
            <a:off x="3323844"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86" name="Google Shape;286;p43"/>
          <p:cNvSpPr txBox="1"/>
          <p:nvPr>
            <p:ph idx="6" type="body"/>
          </p:nvPr>
        </p:nvSpPr>
        <p:spPr>
          <a:xfrm>
            <a:off x="5961888"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87" name="Google Shape;287;p43"/>
          <p:cNvSpPr/>
          <p:nvPr>
            <p:ph idx="7" type="pic"/>
          </p:nvPr>
        </p:nvSpPr>
        <p:spPr>
          <a:xfrm>
            <a:off x="685800"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88" name="Google Shape;288;p43"/>
          <p:cNvSpPr/>
          <p:nvPr>
            <p:ph idx="8" type="pic"/>
          </p:nvPr>
        </p:nvSpPr>
        <p:spPr>
          <a:xfrm>
            <a:off x="3323844"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89" name="Google Shape;289;p43"/>
          <p:cNvSpPr/>
          <p:nvPr>
            <p:ph idx="9" type="pic"/>
          </p:nvPr>
        </p:nvSpPr>
        <p:spPr>
          <a:xfrm>
            <a:off x="5961888"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Grid Text Subtitle">
  <p:cSld name="Six Grid Text Subtitle">
    <p:spTree>
      <p:nvGrpSpPr>
        <p:cNvPr id="290" name="Shape 290"/>
        <p:cNvGrpSpPr/>
        <p:nvPr/>
      </p:nvGrpSpPr>
      <p:grpSpPr>
        <a:xfrm>
          <a:off x="0" y="0"/>
          <a:ext cx="0" cy="0"/>
          <a:chOff x="0" y="0"/>
          <a:chExt cx="0" cy="0"/>
        </a:xfrm>
      </p:grpSpPr>
      <p:sp>
        <p:nvSpPr>
          <p:cNvPr id="291" name="Google Shape;291;p4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2" name="Google Shape;292;p44"/>
          <p:cNvSpPr/>
          <p:nvPr>
            <p:ph idx="2" type="pic"/>
          </p:nvPr>
        </p:nvSpPr>
        <p:spPr>
          <a:xfrm>
            <a:off x="685800"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93" name="Google Shape;293;p44"/>
          <p:cNvSpPr/>
          <p:nvPr>
            <p:ph idx="3" type="pic"/>
          </p:nvPr>
        </p:nvSpPr>
        <p:spPr>
          <a:xfrm>
            <a:off x="3323844"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94" name="Google Shape;294;p44"/>
          <p:cNvSpPr/>
          <p:nvPr>
            <p:ph idx="4" type="pic"/>
          </p:nvPr>
        </p:nvSpPr>
        <p:spPr>
          <a:xfrm>
            <a:off x="5961888" y="1047750"/>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95" name="Google Shape;295;p44"/>
          <p:cNvSpPr txBox="1"/>
          <p:nvPr>
            <p:ph idx="1" type="body"/>
          </p:nvPr>
        </p:nvSpPr>
        <p:spPr>
          <a:xfrm>
            <a:off x="685800"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96" name="Google Shape;296;p44"/>
          <p:cNvSpPr txBox="1"/>
          <p:nvPr>
            <p:ph idx="5" type="body"/>
          </p:nvPr>
        </p:nvSpPr>
        <p:spPr>
          <a:xfrm>
            <a:off x="3323844"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97" name="Google Shape;297;p44"/>
          <p:cNvSpPr txBox="1"/>
          <p:nvPr>
            <p:ph idx="6" type="body"/>
          </p:nvPr>
        </p:nvSpPr>
        <p:spPr>
          <a:xfrm>
            <a:off x="5961888" y="3540742"/>
            <a:ext cx="2496312" cy="1027686"/>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298" name="Google Shape;298;p44"/>
          <p:cNvSpPr/>
          <p:nvPr>
            <p:ph idx="7" type="pic"/>
          </p:nvPr>
        </p:nvSpPr>
        <p:spPr>
          <a:xfrm>
            <a:off x="685800"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299" name="Google Shape;299;p44"/>
          <p:cNvSpPr/>
          <p:nvPr>
            <p:ph idx="8" type="pic"/>
          </p:nvPr>
        </p:nvSpPr>
        <p:spPr>
          <a:xfrm>
            <a:off x="3323844"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00" name="Google Shape;300;p44"/>
          <p:cNvSpPr/>
          <p:nvPr>
            <p:ph idx="9" type="pic"/>
          </p:nvPr>
        </p:nvSpPr>
        <p:spPr>
          <a:xfrm>
            <a:off x="5961888" y="2295739"/>
            <a:ext cx="249631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01" name="Google Shape;301;p44"/>
          <p:cNvSpPr txBox="1"/>
          <p:nvPr>
            <p:ph idx="13"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Grid Text">
  <p:cSld name="Four Grid Text">
    <p:spTree>
      <p:nvGrpSpPr>
        <p:cNvPr id="302" name="Shape 302"/>
        <p:cNvGrpSpPr/>
        <p:nvPr/>
      </p:nvGrpSpPr>
      <p:grpSpPr>
        <a:xfrm>
          <a:off x="0" y="0"/>
          <a:ext cx="0" cy="0"/>
          <a:chOff x="0" y="0"/>
          <a:chExt cx="0" cy="0"/>
        </a:xfrm>
      </p:grpSpPr>
      <p:sp>
        <p:nvSpPr>
          <p:cNvPr id="303" name="Google Shape;303;p45"/>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4" name="Google Shape;304;p45"/>
          <p:cNvSpPr/>
          <p:nvPr>
            <p:ph idx="2" type="pic"/>
          </p:nvPr>
        </p:nvSpPr>
        <p:spPr>
          <a:xfrm>
            <a:off x="686944" y="1047750"/>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05" name="Google Shape;305;p45"/>
          <p:cNvSpPr/>
          <p:nvPr>
            <p:ph idx="3" type="pic"/>
          </p:nvPr>
        </p:nvSpPr>
        <p:spPr>
          <a:xfrm>
            <a:off x="4645152" y="1047750"/>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06" name="Google Shape;306;p45"/>
          <p:cNvSpPr txBox="1"/>
          <p:nvPr>
            <p:ph idx="1" type="body"/>
          </p:nvPr>
        </p:nvSpPr>
        <p:spPr>
          <a:xfrm>
            <a:off x="685800" y="3528304"/>
            <a:ext cx="3813048" cy="1004405"/>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07" name="Google Shape;307;p45"/>
          <p:cNvSpPr txBox="1"/>
          <p:nvPr>
            <p:ph idx="4" type="body"/>
          </p:nvPr>
        </p:nvSpPr>
        <p:spPr>
          <a:xfrm>
            <a:off x="4645152" y="3528304"/>
            <a:ext cx="3813048" cy="1004405"/>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08" name="Google Shape;308;p45"/>
          <p:cNvSpPr/>
          <p:nvPr>
            <p:ph idx="5" type="pic"/>
          </p:nvPr>
        </p:nvSpPr>
        <p:spPr>
          <a:xfrm>
            <a:off x="686944" y="2295739"/>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09" name="Google Shape;309;p45"/>
          <p:cNvSpPr/>
          <p:nvPr>
            <p:ph idx="6" type="pic"/>
          </p:nvPr>
        </p:nvSpPr>
        <p:spPr>
          <a:xfrm>
            <a:off x="4645152" y="2295739"/>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Grid Text Subtitle">
  <p:cSld name="Four Grid Text Subtitle">
    <p:spTree>
      <p:nvGrpSpPr>
        <p:cNvPr id="310" name="Shape 310"/>
        <p:cNvGrpSpPr/>
        <p:nvPr/>
      </p:nvGrpSpPr>
      <p:grpSpPr>
        <a:xfrm>
          <a:off x="0" y="0"/>
          <a:ext cx="0" cy="0"/>
          <a:chOff x="0" y="0"/>
          <a:chExt cx="0" cy="0"/>
        </a:xfrm>
      </p:grpSpPr>
      <p:sp>
        <p:nvSpPr>
          <p:cNvPr id="311" name="Google Shape;311;p46"/>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2" name="Google Shape;312;p46"/>
          <p:cNvSpPr/>
          <p:nvPr>
            <p:ph idx="2" type="pic"/>
          </p:nvPr>
        </p:nvSpPr>
        <p:spPr>
          <a:xfrm>
            <a:off x="686944" y="1047750"/>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13" name="Google Shape;313;p46"/>
          <p:cNvSpPr/>
          <p:nvPr>
            <p:ph idx="3" type="pic"/>
          </p:nvPr>
        </p:nvSpPr>
        <p:spPr>
          <a:xfrm>
            <a:off x="4645152" y="1047750"/>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14" name="Google Shape;314;p46"/>
          <p:cNvSpPr txBox="1"/>
          <p:nvPr>
            <p:ph idx="1" type="body"/>
          </p:nvPr>
        </p:nvSpPr>
        <p:spPr>
          <a:xfrm>
            <a:off x="685800" y="3528304"/>
            <a:ext cx="3813048" cy="1004405"/>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15" name="Google Shape;315;p46"/>
          <p:cNvSpPr txBox="1"/>
          <p:nvPr>
            <p:ph idx="4" type="body"/>
          </p:nvPr>
        </p:nvSpPr>
        <p:spPr>
          <a:xfrm>
            <a:off x="4645152" y="3528304"/>
            <a:ext cx="3813048" cy="1004405"/>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16" name="Google Shape;316;p46"/>
          <p:cNvSpPr/>
          <p:nvPr>
            <p:ph idx="5" type="pic"/>
          </p:nvPr>
        </p:nvSpPr>
        <p:spPr>
          <a:xfrm>
            <a:off x="686944" y="2295739"/>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17" name="Google Shape;317;p46"/>
          <p:cNvSpPr/>
          <p:nvPr>
            <p:ph idx="6" type="pic"/>
          </p:nvPr>
        </p:nvSpPr>
        <p:spPr>
          <a:xfrm>
            <a:off x="4645152" y="2295739"/>
            <a:ext cx="3814192" cy="1104138"/>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18" name="Google Shape;318;p46"/>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Bar">
  <p:cSld name="Four Bar">
    <p:spTree>
      <p:nvGrpSpPr>
        <p:cNvPr id="319" name="Shape 319"/>
        <p:cNvGrpSpPr/>
        <p:nvPr/>
      </p:nvGrpSpPr>
      <p:grpSpPr>
        <a:xfrm>
          <a:off x="0" y="0"/>
          <a:ext cx="0" cy="0"/>
          <a:chOff x="0" y="0"/>
          <a:chExt cx="0" cy="0"/>
        </a:xfrm>
      </p:grpSpPr>
      <p:sp>
        <p:nvSpPr>
          <p:cNvPr id="320" name="Google Shape;320;p47"/>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1" name="Google Shape;321;p47"/>
          <p:cNvSpPr/>
          <p:nvPr>
            <p:ph idx="2" type="pic"/>
          </p:nvPr>
        </p:nvSpPr>
        <p:spPr>
          <a:xfrm>
            <a:off x="6858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22" name="Google Shape;322;p47"/>
          <p:cNvSpPr/>
          <p:nvPr>
            <p:ph idx="3" type="pic"/>
          </p:nvPr>
        </p:nvSpPr>
        <p:spPr>
          <a:xfrm>
            <a:off x="26670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23" name="Google Shape;323;p47"/>
          <p:cNvSpPr/>
          <p:nvPr>
            <p:ph idx="4" type="pic"/>
          </p:nvPr>
        </p:nvSpPr>
        <p:spPr>
          <a:xfrm>
            <a:off x="46482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24" name="Google Shape;324;p47"/>
          <p:cNvSpPr/>
          <p:nvPr>
            <p:ph idx="5" type="pic"/>
          </p:nvPr>
        </p:nvSpPr>
        <p:spPr>
          <a:xfrm>
            <a:off x="66294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25" name="Google Shape;325;p47"/>
          <p:cNvSpPr txBox="1"/>
          <p:nvPr>
            <p:ph idx="1" type="body"/>
          </p:nvPr>
        </p:nvSpPr>
        <p:spPr>
          <a:xfrm>
            <a:off x="685800" y="3453268"/>
            <a:ext cx="1831086"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26" name="Google Shape;326;p47"/>
          <p:cNvSpPr txBox="1"/>
          <p:nvPr>
            <p:ph idx="6" type="body"/>
          </p:nvPr>
        </p:nvSpPr>
        <p:spPr>
          <a:xfrm>
            <a:off x="2666238" y="3453268"/>
            <a:ext cx="1831086"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27" name="Google Shape;327;p47"/>
          <p:cNvSpPr txBox="1"/>
          <p:nvPr>
            <p:ph idx="7" type="body"/>
          </p:nvPr>
        </p:nvSpPr>
        <p:spPr>
          <a:xfrm>
            <a:off x="4646676" y="3453268"/>
            <a:ext cx="1831086"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28" name="Google Shape;328;p47"/>
          <p:cNvSpPr txBox="1"/>
          <p:nvPr>
            <p:ph idx="8" type="body"/>
          </p:nvPr>
        </p:nvSpPr>
        <p:spPr>
          <a:xfrm>
            <a:off x="6627114" y="3453268"/>
            <a:ext cx="1831086" cy="794063"/>
          </a:xfrm>
          <a:prstGeom prst="rect">
            <a:avLst/>
          </a:prstGeom>
          <a:solidFill>
            <a:schemeClr val="l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Bar Subtitle">
  <p:cSld name="Four Bar Subtitle">
    <p:spTree>
      <p:nvGrpSpPr>
        <p:cNvPr id="329" name="Shape 329"/>
        <p:cNvGrpSpPr/>
        <p:nvPr/>
      </p:nvGrpSpPr>
      <p:grpSpPr>
        <a:xfrm>
          <a:off x="0" y="0"/>
          <a:ext cx="0" cy="0"/>
          <a:chOff x="0" y="0"/>
          <a:chExt cx="0" cy="0"/>
        </a:xfrm>
      </p:grpSpPr>
      <p:sp>
        <p:nvSpPr>
          <p:cNvPr id="330" name="Google Shape;330;p48"/>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1" name="Google Shape;331;p48"/>
          <p:cNvSpPr/>
          <p:nvPr>
            <p:ph idx="2" type="pic"/>
          </p:nvPr>
        </p:nvSpPr>
        <p:spPr>
          <a:xfrm>
            <a:off x="6858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32" name="Google Shape;332;p48"/>
          <p:cNvSpPr/>
          <p:nvPr>
            <p:ph idx="3" type="pic"/>
          </p:nvPr>
        </p:nvSpPr>
        <p:spPr>
          <a:xfrm>
            <a:off x="26670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33" name="Google Shape;333;p48"/>
          <p:cNvSpPr/>
          <p:nvPr>
            <p:ph idx="4" type="pic"/>
          </p:nvPr>
        </p:nvSpPr>
        <p:spPr>
          <a:xfrm>
            <a:off x="46482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34" name="Google Shape;334;p48"/>
          <p:cNvSpPr/>
          <p:nvPr>
            <p:ph idx="5" type="pic"/>
          </p:nvPr>
        </p:nvSpPr>
        <p:spPr>
          <a:xfrm>
            <a:off x="6629400" y="1047749"/>
            <a:ext cx="1828800"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35" name="Google Shape;335;p48"/>
          <p:cNvSpPr txBox="1"/>
          <p:nvPr>
            <p:ph idx="1" type="body"/>
          </p:nvPr>
        </p:nvSpPr>
        <p:spPr>
          <a:xfrm>
            <a:off x="685800" y="3453268"/>
            <a:ext cx="1831086"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6" name="Google Shape;336;p48"/>
          <p:cNvSpPr txBox="1"/>
          <p:nvPr>
            <p:ph idx="6" type="body"/>
          </p:nvPr>
        </p:nvSpPr>
        <p:spPr>
          <a:xfrm>
            <a:off x="2666238" y="3453268"/>
            <a:ext cx="1831086"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7" name="Google Shape;337;p48"/>
          <p:cNvSpPr txBox="1"/>
          <p:nvPr>
            <p:ph idx="7" type="body"/>
          </p:nvPr>
        </p:nvSpPr>
        <p:spPr>
          <a:xfrm>
            <a:off x="4646676" y="3453268"/>
            <a:ext cx="1831086"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8" name="Google Shape;338;p48"/>
          <p:cNvSpPr txBox="1"/>
          <p:nvPr>
            <p:ph idx="8" type="body"/>
          </p:nvPr>
        </p:nvSpPr>
        <p:spPr>
          <a:xfrm>
            <a:off x="6627114" y="3453268"/>
            <a:ext cx="1831086" cy="794063"/>
          </a:xfrm>
          <a:prstGeom prst="rect">
            <a:avLst/>
          </a:prstGeom>
          <a:solidFill>
            <a:schemeClr val="l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39" name="Google Shape;339;p48"/>
          <p:cNvSpPr txBox="1"/>
          <p:nvPr>
            <p:ph idx="9"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Bar">
  <p:cSld name="Three Bar">
    <p:spTree>
      <p:nvGrpSpPr>
        <p:cNvPr id="340" name="Shape 340"/>
        <p:cNvGrpSpPr/>
        <p:nvPr/>
      </p:nvGrpSpPr>
      <p:grpSpPr>
        <a:xfrm>
          <a:off x="0" y="0"/>
          <a:ext cx="0" cy="0"/>
          <a:chOff x="0" y="0"/>
          <a:chExt cx="0" cy="0"/>
        </a:xfrm>
      </p:grpSpPr>
      <p:sp>
        <p:nvSpPr>
          <p:cNvPr id="341" name="Google Shape;341;p4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2" name="Google Shape;342;p49"/>
          <p:cNvSpPr/>
          <p:nvPr>
            <p:ph idx="2" type="pic"/>
          </p:nvPr>
        </p:nvSpPr>
        <p:spPr>
          <a:xfrm>
            <a:off x="685800"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43" name="Google Shape;343;p49"/>
          <p:cNvSpPr/>
          <p:nvPr>
            <p:ph idx="3" type="pic"/>
          </p:nvPr>
        </p:nvSpPr>
        <p:spPr>
          <a:xfrm>
            <a:off x="3323844"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44" name="Google Shape;344;p49"/>
          <p:cNvSpPr/>
          <p:nvPr>
            <p:ph idx="4" type="pic"/>
          </p:nvPr>
        </p:nvSpPr>
        <p:spPr>
          <a:xfrm>
            <a:off x="5961888"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45" name="Google Shape;345;p49"/>
          <p:cNvSpPr txBox="1"/>
          <p:nvPr>
            <p:ph idx="1" type="body"/>
          </p:nvPr>
        </p:nvSpPr>
        <p:spPr>
          <a:xfrm>
            <a:off x="685800" y="3453268"/>
            <a:ext cx="2496312"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46" name="Google Shape;346;p49"/>
          <p:cNvSpPr txBox="1"/>
          <p:nvPr>
            <p:ph idx="5" type="body"/>
          </p:nvPr>
        </p:nvSpPr>
        <p:spPr>
          <a:xfrm>
            <a:off x="3323844" y="3453268"/>
            <a:ext cx="2496312" cy="794063"/>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47" name="Google Shape;347;p49"/>
          <p:cNvSpPr txBox="1"/>
          <p:nvPr>
            <p:ph idx="6" type="body"/>
          </p:nvPr>
        </p:nvSpPr>
        <p:spPr>
          <a:xfrm>
            <a:off x="5961888" y="3453268"/>
            <a:ext cx="2496312"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Bar Subtitle">
  <p:cSld name="Three Bar Subtitle">
    <p:spTree>
      <p:nvGrpSpPr>
        <p:cNvPr id="348" name="Shape 348"/>
        <p:cNvGrpSpPr/>
        <p:nvPr/>
      </p:nvGrpSpPr>
      <p:grpSpPr>
        <a:xfrm>
          <a:off x="0" y="0"/>
          <a:ext cx="0" cy="0"/>
          <a:chOff x="0" y="0"/>
          <a:chExt cx="0" cy="0"/>
        </a:xfrm>
      </p:grpSpPr>
      <p:sp>
        <p:nvSpPr>
          <p:cNvPr id="349" name="Google Shape;349;p5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0" name="Google Shape;350;p50"/>
          <p:cNvSpPr/>
          <p:nvPr>
            <p:ph idx="2" type="pic"/>
          </p:nvPr>
        </p:nvSpPr>
        <p:spPr>
          <a:xfrm>
            <a:off x="685800"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51" name="Google Shape;351;p50"/>
          <p:cNvSpPr/>
          <p:nvPr>
            <p:ph idx="3" type="pic"/>
          </p:nvPr>
        </p:nvSpPr>
        <p:spPr>
          <a:xfrm>
            <a:off x="3323844"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52" name="Google Shape;352;p50"/>
          <p:cNvSpPr/>
          <p:nvPr>
            <p:ph idx="4" type="pic"/>
          </p:nvPr>
        </p:nvSpPr>
        <p:spPr>
          <a:xfrm>
            <a:off x="5961888" y="1047749"/>
            <a:ext cx="249631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53" name="Google Shape;353;p50"/>
          <p:cNvSpPr txBox="1"/>
          <p:nvPr>
            <p:ph idx="1" type="body"/>
          </p:nvPr>
        </p:nvSpPr>
        <p:spPr>
          <a:xfrm>
            <a:off x="685800" y="3453268"/>
            <a:ext cx="2496312"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54" name="Google Shape;354;p50"/>
          <p:cNvSpPr txBox="1"/>
          <p:nvPr>
            <p:ph idx="5" type="body"/>
          </p:nvPr>
        </p:nvSpPr>
        <p:spPr>
          <a:xfrm>
            <a:off x="3323844" y="3453268"/>
            <a:ext cx="2496312" cy="794063"/>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55" name="Google Shape;355;p50"/>
          <p:cNvSpPr txBox="1"/>
          <p:nvPr>
            <p:ph idx="6" type="body"/>
          </p:nvPr>
        </p:nvSpPr>
        <p:spPr>
          <a:xfrm>
            <a:off x="5961888" y="3453268"/>
            <a:ext cx="2496312"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56" name="Google Shape;356;p50"/>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Bar Subtitle">
  <p:cSld name="2 Bar Subtitle">
    <p:spTree>
      <p:nvGrpSpPr>
        <p:cNvPr id="357" name="Shape 357"/>
        <p:cNvGrpSpPr/>
        <p:nvPr/>
      </p:nvGrpSpPr>
      <p:grpSpPr>
        <a:xfrm>
          <a:off x="0" y="0"/>
          <a:ext cx="0" cy="0"/>
          <a:chOff x="0" y="0"/>
          <a:chExt cx="0" cy="0"/>
        </a:xfrm>
      </p:grpSpPr>
      <p:sp>
        <p:nvSpPr>
          <p:cNvPr id="358" name="Google Shape;358;p5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9" name="Google Shape;359;p51"/>
          <p:cNvSpPr/>
          <p:nvPr>
            <p:ph idx="2" type="pic"/>
          </p:nvPr>
        </p:nvSpPr>
        <p:spPr>
          <a:xfrm>
            <a:off x="685800" y="1047749"/>
            <a:ext cx="381419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60" name="Google Shape;360;p51"/>
          <p:cNvSpPr/>
          <p:nvPr>
            <p:ph idx="3" type="pic"/>
          </p:nvPr>
        </p:nvSpPr>
        <p:spPr>
          <a:xfrm>
            <a:off x="4644008" y="1047749"/>
            <a:ext cx="381419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61" name="Google Shape;361;p51"/>
          <p:cNvSpPr txBox="1"/>
          <p:nvPr>
            <p:ph idx="1" type="body"/>
          </p:nvPr>
        </p:nvSpPr>
        <p:spPr>
          <a:xfrm>
            <a:off x="685800" y="3684100"/>
            <a:ext cx="3813048" cy="563231"/>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62" name="Google Shape;362;p51"/>
          <p:cNvSpPr txBox="1"/>
          <p:nvPr>
            <p:ph idx="4" type="body"/>
          </p:nvPr>
        </p:nvSpPr>
        <p:spPr>
          <a:xfrm>
            <a:off x="4645152" y="3684100"/>
            <a:ext cx="3813048" cy="563231"/>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63" name="Google Shape;363;p51"/>
          <p:cNvSpPr txBox="1"/>
          <p:nvPr>
            <p:ph idx="5"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Bar">
  <p:cSld name="Two Bar">
    <p:spTree>
      <p:nvGrpSpPr>
        <p:cNvPr id="364" name="Shape 364"/>
        <p:cNvGrpSpPr/>
        <p:nvPr/>
      </p:nvGrpSpPr>
      <p:grpSpPr>
        <a:xfrm>
          <a:off x="0" y="0"/>
          <a:ext cx="0" cy="0"/>
          <a:chOff x="0" y="0"/>
          <a:chExt cx="0" cy="0"/>
        </a:xfrm>
      </p:grpSpPr>
      <p:sp>
        <p:nvSpPr>
          <p:cNvPr id="365" name="Google Shape;365;p52"/>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6" name="Google Shape;366;p52"/>
          <p:cNvSpPr/>
          <p:nvPr>
            <p:ph idx="2" type="pic"/>
          </p:nvPr>
        </p:nvSpPr>
        <p:spPr>
          <a:xfrm>
            <a:off x="685800" y="1047749"/>
            <a:ext cx="381419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67" name="Google Shape;367;p52"/>
          <p:cNvSpPr/>
          <p:nvPr>
            <p:ph idx="3" type="pic"/>
          </p:nvPr>
        </p:nvSpPr>
        <p:spPr>
          <a:xfrm>
            <a:off x="4644008" y="1047749"/>
            <a:ext cx="3814192" cy="3199582"/>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68" name="Google Shape;368;p52"/>
          <p:cNvSpPr txBox="1"/>
          <p:nvPr>
            <p:ph idx="1" type="body"/>
          </p:nvPr>
        </p:nvSpPr>
        <p:spPr>
          <a:xfrm>
            <a:off x="685800" y="3684100"/>
            <a:ext cx="3813048" cy="563231"/>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69" name="Google Shape;369;p52"/>
          <p:cNvSpPr txBox="1"/>
          <p:nvPr>
            <p:ph idx="4" type="body"/>
          </p:nvPr>
        </p:nvSpPr>
        <p:spPr>
          <a:xfrm>
            <a:off x="4645152" y="3684100"/>
            <a:ext cx="3813048" cy="563231"/>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Bar Text">
  <p:cSld name="4 Bar Text">
    <p:spTree>
      <p:nvGrpSpPr>
        <p:cNvPr id="370" name="Shape 370"/>
        <p:cNvGrpSpPr/>
        <p:nvPr/>
      </p:nvGrpSpPr>
      <p:grpSpPr>
        <a:xfrm>
          <a:off x="0" y="0"/>
          <a:ext cx="0" cy="0"/>
          <a:chOff x="0" y="0"/>
          <a:chExt cx="0" cy="0"/>
        </a:xfrm>
      </p:grpSpPr>
      <p:sp>
        <p:nvSpPr>
          <p:cNvPr id="371" name="Google Shape;371;p5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2" name="Google Shape;372;p53"/>
          <p:cNvSpPr/>
          <p:nvPr>
            <p:ph idx="2" type="pic"/>
          </p:nvPr>
        </p:nvSpPr>
        <p:spPr>
          <a:xfrm>
            <a:off x="6858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73" name="Google Shape;373;p53"/>
          <p:cNvSpPr/>
          <p:nvPr>
            <p:ph idx="3" type="pic"/>
          </p:nvPr>
        </p:nvSpPr>
        <p:spPr>
          <a:xfrm>
            <a:off x="26670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74" name="Google Shape;374;p53"/>
          <p:cNvSpPr/>
          <p:nvPr>
            <p:ph idx="4" type="pic"/>
          </p:nvPr>
        </p:nvSpPr>
        <p:spPr>
          <a:xfrm>
            <a:off x="46482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75" name="Google Shape;375;p53"/>
          <p:cNvSpPr/>
          <p:nvPr>
            <p:ph idx="5" type="pic"/>
          </p:nvPr>
        </p:nvSpPr>
        <p:spPr>
          <a:xfrm>
            <a:off x="66294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76" name="Google Shape;376;p53"/>
          <p:cNvSpPr txBox="1"/>
          <p:nvPr>
            <p:ph idx="1" type="body"/>
          </p:nvPr>
        </p:nvSpPr>
        <p:spPr>
          <a:xfrm>
            <a:off x="685800" y="2236738"/>
            <a:ext cx="1831086"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77" name="Google Shape;377;p53"/>
          <p:cNvSpPr txBox="1"/>
          <p:nvPr>
            <p:ph idx="6" type="body"/>
          </p:nvPr>
        </p:nvSpPr>
        <p:spPr>
          <a:xfrm>
            <a:off x="2666238" y="2236738"/>
            <a:ext cx="1831086"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78" name="Google Shape;378;p53"/>
          <p:cNvSpPr txBox="1"/>
          <p:nvPr>
            <p:ph idx="7" type="body"/>
          </p:nvPr>
        </p:nvSpPr>
        <p:spPr>
          <a:xfrm>
            <a:off x="4646676" y="2236738"/>
            <a:ext cx="1831086"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79" name="Google Shape;379;p53"/>
          <p:cNvSpPr txBox="1"/>
          <p:nvPr>
            <p:ph idx="8" type="body"/>
          </p:nvPr>
        </p:nvSpPr>
        <p:spPr>
          <a:xfrm>
            <a:off x="6627114" y="2236738"/>
            <a:ext cx="1831086" cy="794063"/>
          </a:xfrm>
          <a:prstGeom prst="rect">
            <a:avLst/>
          </a:prstGeom>
          <a:solidFill>
            <a:schemeClr val="l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80" name="Google Shape;380;p53"/>
          <p:cNvSpPr txBox="1"/>
          <p:nvPr>
            <p:ph idx="9" type="body"/>
          </p:nvPr>
        </p:nvSpPr>
        <p:spPr>
          <a:xfrm>
            <a:off x="685800"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81" name="Google Shape;381;p53"/>
          <p:cNvSpPr txBox="1"/>
          <p:nvPr>
            <p:ph idx="13" type="body"/>
          </p:nvPr>
        </p:nvSpPr>
        <p:spPr>
          <a:xfrm>
            <a:off x="2666238"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82" name="Google Shape;382;p53"/>
          <p:cNvSpPr txBox="1"/>
          <p:nvPr>
            <p:ph idx="14" type="body"/>
          </p:nvPr>
        </p:nvSpPr>
        <p:spPr>
          <a:xfrm>
            <a:off x="4646676"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83" name="Google Shape;383;p53"/>
          <p:cNvSpPr txBox="1"/>
          <p:nvPr>
            <p:ph idx="15" type="body"/>
          </p:nvPr>
        </p:nvSpPr>
        <p:spPr>
          <a:xfrm>
            <a:off x="6627114"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Bar Text Subtitle">
  <p:cSld name="4 Bar Text Subtitle">
    <p:spTree>
      <p:nvGrpSpPr>
        <p:cNvPr id="384" name="Shape 384"/>
        <p:cNvGrpSpPr/>
        <p:nvPr/>
      </p:nvGrpSpPr>
      <p:grpSpPr>
        <a:xfrm>
          <a:off x="0" y="0"/>
          <a:ext cx="0" cy="0"/>
          <a:chOff x="0" y="0"/>
          <a:chExt cx="0" cy="0"/>
        </a:xfrm>
      </p:grpSpPr>
      <p:sp>
        <p:nvSpPr>
          <p:cNvPr id="385" name="Google Shape;385;p5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6" name="Google Shape;386;p54"/>
          <p:cNvSpPr/>
          <p:nvPr>
            <p:ph idx="2" type="pic"/>
          </p:nvPr>
        </p:nvSpPr>
        <p:spPr>
          <a:xfrm>
            <a:off x="6858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87" name="Google Shape;387;p54"/>
          <p:cNvSpPr/>
          <p:nvPr>
            <p:ph idx="3" type="pic"/>
          </p:nvPr>
        </p:nvSpPr>
        <p:spPr>
          <a:xfrm>
            <a:off x="26670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88" name="Google Shape;388;p54"/>
          <p:cNvSpPr/>
          <p:nvPr>
            <p:ph idx="4" type="pic"/>
          </p:nvPr>
        </p:nvSpPr>
        <p:spPr>
          <a:xfrm>
            <a:off x="46482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89" name="Google Shape;389;p54"/>
          <p:cNvSpPr/>
          <p:nvPr>
            <p:ph idx="5" type="pic"/>
          </p:nvPr>
        </p:nvSpPr>
        <p:spPr>
          <a:xfrm>
            <a:off x="6629400" y="1047750"/>
            <a:ext cx="1828800"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390" name="Google Shape;390;p54"/>
          <p:cNvSpPr txBox="1"/>
          <p:nvPr>
            <p:ph idx="1" type="body"/>
          </p:nvPr>
        </p:nvSpPr>
        <p:spPr>
          <a:xfrm>
            <a:off x="685800" y="2236738"/>
            <a:ext cx="1831086"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1" name="Google Shape;391;p54"/>
          <p:cNvSpPr txBox="1"/>
          <p:nvPr>
            <p:ph idx="6" type="body"/>
          </p:nvPr>
        </p:nvSpPr>
        <p:spPr>
          <a:xfrm>
            <a:off x="2666238" y="2236738"/>
            <a:ext cx="1831086"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2" name="Google Shape;392;p54"/>
          <p:cNvSpPr txBox="1"/>
          <p:nvPr>
            <p:ph idx="7" type="body"/>
          </p:nvPr>
        </p:nvSpPr>
        <p:spPr>
          <a:xfrm>
            <a:off x="4646676" y="2236738"/>
            <a:ext cx="1831086" cy="794063"/>
          </a:xfrm>
          <a:prstGeom prst="rect">
            <a:avLst/>
          </a:prstGeom>
          <a:solidFill>
            <a:schemeClr val="accen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3" name="Google Shape;393;p54"/>
          <p:cNvSpPr txBox="1"/>
          <p:nvPr>
            <p:ph idx="8" type="body"/>
          </p:nvPr>
        </p:nvSpPr>
        <p:spPr>
          <a:xfrm>
            <a:off x="6627114" y="2236738"/>
            <a:ext cx="1831086" cy="794063"/>
          </a:xfrm>
          <a:prstGeom prst="rect">
            <a:avLst/>
          </a:prstGeom>
          <a:solidFill>
            <a:schemeClr val="lt2">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4" name="Google Shape;394;p54"/>
          <p:cNvSpPr txBox="1"/>
          <p:nvPr>
            <p:ph idx="9" type="body"/>
          </p:nvPr>
        </p:nvSpPr>
        <p:spPr>
          <a:xfrm>
            <a:off x="685800"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5" name="Google Shape;395;p54"/>
          <p:cNvSpPr txBox="1"/>
          <p:nvPr>
            <p:ph idx="13" type="body"/>
          </p:nvPr>
        </p:nvSpPr>
        <p:spPr>
          <a:xfrm>
            <a:off x="2666238"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6" name="Google Shape;396;p54"/>
          <p:cNvSpPr txBox="1"/>
          <p:nvPr>
            <p:ph idx="14" type="body"/>
          </p:nvPr>
        </p:nvSpPr>
        <p:spPr>
          <a:xfrm>
            <a:off x="4646676"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accent2"/>
              </a:buClr>
              <a:buSzPts val="1100"/>
              <a:buFont typeface="Arial"/>
              <a:buChar char="•"/>
              <a:defRPr sz="1100"/>
            </a:lvl2pPr>
            <a:lvl3pPr indent="-298450" lvl="2" marL="1371600" algn="l">
              <a:spcBef>
                <a:spcPts val="200"/>
              </a:spcBef>
              <a:spcAft>
                <a:spcPts val="0"/>
              </a:spcAft>
              <a:buClr>
                <a:schemeClr val="accent2"/>
              </a:buClr>
              <a:buSzPts val="1100"/>
              <a:buChar char="•"/>
              <a:defRPr sz="1100"/>
            </a:lvl3pPr>
            <a:lvl4pPr indent="-298450" lvl="3" marL="1828800" algn="l">
              <a:spcBef>
                <a:spcPts val="200"/>
              </a:spcBef>
              <a:spcAft>
                <a:spcPts val="0"/>
              </a:spcAft>
              <a:buClr>
                <a:schemeClr val="accent2"/>
              </a:buClr>
              <a:buSzPts val="1100"/>
              <a:buChar char="–"/>
              <a:defRPr sz="1100"/>
            </a:lvl4pPr>
            <a:lvl5pPr indent="-298450" lvl="4" marL="2286000" algn="l">
              <a:spcBef>
                <a:spcPts val="200"/>
              </a:spcBef>
              <a:spcAft>
                <a:spcPts val="0"/>
              </a:spcAft>
              <a:buClr>
                <a:schemeClr val="accen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7" name="Google Shape;397;p54"/>
          <p:cNvSpPr txBox="1"/>
          <p:nvPr>
            <p:ph idx="15" type="body"/>
          </p:nvPr>
        </p:nvSpPr>
        <p:spPr>
          <a:xfrm>
            <a:off x="6627114" y="3159229"/>
            <a:ext cx="1831086" cy="1285169"/>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Clr>
                <a:schemeClr val="lt2"/>
              </a:buClr>
              <a:buSzPts val="1100"/>
              <a:buFont typeface="Arial"/>
              <a:buChar char="•"/>
              <a:defRPr sz="1100"/>
            </a:lvl2pPr>
            <a:lvl3pPr indent="-298450" lvl="2" marL="1371600" algn="l">
              <a:spcBef>
                <a:spcPts val="200"/>
              </a:spcBef>
              <a:spcAft>
                <a:spcPts val="0"/>
              </a:spcAft>
              <a:buClr>
                <a:schemeClr val="lt2"/>
              </a:buClr>
              <a:buSzPts val="1100"/>
              <a:buChar char="•"/>
              <a:defRPr sz="1100"/>
            </a:lvl3pPr>
            <a:lvl4pPr indent="-298450" lvl="3" marL="1828800" algn="l">
              <a:spcBef>
                <a:spcPts val="200"/>
              </a:spcBef>
              <a:spcAft>
                <a:spcPts val="0"/>
              </a:spcAft>
              <a:buClr>
                <a:schemeClr val="lt2"/>
              </a:buClr>
              <a:buSzPts val="1100"/>
              <a:buChar char="–"/>
              <a:defRPr sz="1100"/>
            </a:lvl4pPr>
            <a:lvl5pPr indent="-298450" lvl="4" marL="2286000" algn="l">
              <a:spcBef>
                <a:spcPts val="200"/>
              </a:spcBef>
              <a:spcAft>
                <a:spcPts val="0"/>
              </a:spcAft>
              <a:buClr>
                <a:schemeClr val="lt2"/>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398" name="Google Shape;398;p54"/>
          <p:cNvSpPr txBox="1"/>
          <p:nvPr>
            <p:ph idx="16"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Bar Text Subtitle">
  <p:cSld name="Three Bar Text Subtitle">
    <p:spTree>
      <p:nvGrpSpPr>
        <p:cNvPr id="399" name="Shape 399"/>
        <p:cNvGrpSpPr/>
        <p:nvPr/>
      </p:nvGrpSpPr>
      <p:grpSpPr>
        <a:xfrm>
          <a:off x="0" y="0"/>
          <a:ext cx="0" cy="0"/>
          <a:chOff x="0" y="0"/>
          <a:chExt cx="0" cy="0"/>
        </a:xfrm>
      </p:grpSpPr>
      <p:sp>
        <p:nvSpPr>
          <p:cNvPr id="400" name="Google Shape;400;p55"/>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1" name="Google Shape;401;p55"/>
          <p:cNvSpPr/>
          <p:nvPr>
            <p:ph idx="2" type="pic"/>
          </p:nvPr>
        </p:nvSpPr>
        <p:spPr>
          <a:xfrm>
            <a:off x="685800"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02" name="Google Shape;402;p55"/>
          <p:cNvSpPr/>
          <p:nvPr>
            <p:ph idx="3" type="pic"/>
          </p:nvPr>
        </p:nvSpPr>
        <p:spPr>
          <a:xfrm>
            <a:off x="3323844"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03" name="Google Shape;403;p55"/>
          <p:cNvSpPr/>
          <p:nvPr>
            <p:ph idx="4" type="pic"/>
          </p:nvPr>
        </p:nvSpPr>
        <p:spPr>
          <a:xfrm>
            <a:off x="5961888"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04" name="Google Shape;404;p55"/>
          <p:cNvSpPr txBox="1"/>
          <p:nvPr>
            <p:ph idx="1" type="body"/>
          </p:nvPr>
        </p:nvSpPr>
        <p:spPr>
          <a:xfrm>
            <a:off x="685800" y="2236738"/>
            <a:ext cx="2496312"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5" name="Google Shape;405;p55"/>
          <p:cNvSpPr txBox="1"/>
          <p:nvPr>
            <p:ph idx="5" type="body"/>
          </p:nvPr>
        </p:nvSpPr>
        <p:spPr>
          <a:xfrm>
            <a:off x="3323844" y="2236738"/>
            <a:ext cx="2496312" cy="794063"/>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6" name="Google Shape;406;p55"/>
          <p:cNvSpPr txBox="1"/>
          <p:nvPr>
            <p:ph idx="6" type="body"/>
          </p:nvPr>
        </p:nvSpPr>
        <p:spPr>
          <a:xfrm>
            <a:off x="5961888" y="2236738"/>
            <a:ext cx="2496312"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7" name="Google Shape;407;p55"/>
          <p:cNvSpPr txBox="1"/>
          <p:nvPr>
            <p:ph idx="7" type="body"/>
          </p:nvPr>
        </p:nvSpPr>
        <p:spPr>
          <a:xfrm>
            <a:off x="685800"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8" name="Google Shape;408;p55"/>
          <p:cNvSpPr txBox="1"/>
          <p:nvPr>
            <p:ph idx="8" type="body"/>
          </p:nvPr>
        </p:nvSpPr>
        <p:spPr>
          <a:xfrm>
            <a:off x="3323844"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09" name="Google Shape;409;p55"/>
          <p:cNvSpPr txBox="1"/>
          <p:nvPr>
            <p:ph idx="9" type="body"/>
          </p:nvPr>
        </p:nvSpPr>
        <p:spPr>
          <a:xfrm>
            <a:off x="5961888"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10" name="Google Shape;410;p55"/>
          <p:cNvSpPr txBox="1"/>
          <p:nvPr>
            <p:ph idx="13"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Bar Text">
  <p:cSld name="Three Bar Text">
    <p:spTree>
      <p:nvGrpSpPr>
        <p:cNvPr id="411" name="Shape 411"/>
        <p:cNvGrpSpPr/>
        <p:nvPr/>
      </p:nvGrpSpPr>
      <p:grpSpPr>
        <a:xfrm>
          <a:off x="0" y="0"/>
          <a:ext cx="0" cy="0"/>
          <a:chOff x="0" y="0"/>
          <a:chExt cx="0" cy="0"/>
        </a:xfrm>
      </p:grpSpPr>
      <p:sp>
        <p:nvSpPr>
          <p:cNvPr id="412" name="Google Shape;412;p56"/>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3" name="Google Shape;413;p56"/>
          <p:cNvSpPr/>
          <p:nvPr>
            <p:ph idx="2" type="pic"/>
          </p:nvPr>
        </p:nvSpPr>
        <p:spPr>
          <a:xfrm>
            <a:off x="685800"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14" name="Google Shape;414;p56"/>
          <p:cNvSpPr/>
          <p:nvPr>
            <p:ph idx="3" type="pic"/>
          </p:nvPr>
        </p:nvSpPr>
        <p:spPr>
          <a:xfrm>
            <a:off x="3323844"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15" name="Google Shape;415;p56"/>
          <p:cNvSpPr/>
          <p:nvPr>
            <p:ph idx="4" type="pic"/>
          </p:nvPr>
        </p:nvSpPr>
        <p:spPr>
          <a:xfrm>
            <a:off x="5961888" y="1047750"/>
            <a:ext cx="249631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16" name="Google Shape;416;p56"/>
          <p:cNvSpPr txBox="1"/>
          <p:nvPr>
            <p:ph idx="1" type="body"/>
          </p:nvPr>
        </p:nvSpPr>
        <p:spPr>
          <a:xfrm>
            <a:off x="685800" y="2236738"/>
            <a:ext cx="2496312" cy="794063"/>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17" name="Google Shape;417;p56"/>
          <p:cNvSpPr txBox="1"/>
          <p:nvPr>
            <p:ph idx="5" type="body"/>
          </p:nvPr>
        </p:nvSpPr>
        <p:spPr>
          <a:xfrm>
            <a:off x="3323844" y="2236738"/>
            <a:ext cx="2496312" cy="794063"/>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18" name="Google Shape;418;p56"/>
          <p:cNvSpPr txBox="1"/>
          <p:nvPr>
            <p:ph idx="6" type="body"/>
          </p:nvPr>
        </p:nvSpPr>
        <p:spPr>
          <a:xfrm>
            <a:off x="5961888" y="2236738"/>
            <a:ext cx="2496312" cy="794063"/>
          </a:xfrm>
          <a:prstGeom prst="rect">
            <a:avLst/>
          </a:prstGeom>
          <a:solidFill>
            <a:schemeClr val="accent3">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19" name="Google Shape;419;p56"/>
          <p:cNvSpPr txBox="1"/>
          <p:nvPr>
            <p:ph idx="7" type="body"/>
          </p:nvPr>
        </p:nvSpPr>
        <p:spPr>
          <a:xfrm>
            <a:off x="685800"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0" name="Google Shape;420;p56"/>
          <p:cNvSpPr txBox="1"/>
          <p:nvPr>
            <p:ph idx="8" type="body"/>
          </p:nvPr>
        </p:nvSpPr>
        <p:spPr>
          <a:xfrm>
            <a:off x="3323844"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1" name="Google Shape;421;p56"/>
          <p:cNvSpPr txBox="1"/>
          <p:nvPr>
            <p:ph idx="9" type="body"/>
          </p:nvPr>
        </p:nvSpPr>
        <p:spPr>
          <a:xfrm>
            <a:off x="5961888" y="3159229"/>
            <a:ext cx="2496312" cy="131301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3"/>
              </a:buClr>
              <a:buSzPts val="1100"/>
              <a:buFont typeface="Arial"/>
              <a:buChar char="•"/>
              <a:defRPr sz="1100"/>
            </a:lvl2pPr>
            <a:lvl3pPr indent="-298450" lvl="2" marL="1371600" algn="l">
              <a:spcBef>
                <a:spcPts val="200"/>
              </a:spcBef>
              <a:spcAft>
                <a:spcPts val="0"/>
              </a:spcAft>
              <a:buClr>
                <a:schemeClr val="accent3"/>
              </a:buClr>
              <a:buSzPts val="1100"/>
              <a:buChar char="•"/>
              <a:defRPr sz="1100"/>
            </a:lvl3pPr>
            <a:lvl4pPr indent="-298450" lvl="3" marL="1828800" algn="l">
              <a:spcBef>
                <a:spcPts val="200"/>
              </a:spcBef>
              <a:spcAft>
                <a:spcPts val="0"/>
              </a:spcAft>
              <a:buClr>
                <a:schemeClr val="accent3"/>
              </a:buClr>
              <a:buSzPts val="1100"/>
              <a:buChar char="–"/>
              <a:defRPr sz="1100"/>
            </a:lvl4pPr>
            <a:lvl5pPr indent="-298450" lvl="4" marL="2286000" algn="l">
              <a:spcBef>
                <a:spcPts val="200"/>
              </a:spcBef>
              <a:spcAft>
                <a:spcPts val="0"/>
              </a:spcAft>
              <a:buClr>
                <a:schemeClr val="accent3"/>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Bar Text">
  <p:cSld name="Two Bar Text">
    <p:spTree>
      <p:nvGrpSpPr>
        <p:cNvPr id="422" name="Shape 422"/>
        <p:cNvGrpSpPr/>
        <p:nvPr/>
      </p:nvGrpSpPr>
      <p:grpSpPr>
        <a:xfrm>
          <a:off x="0" y="0"/>
          <a:ext cx="0" cy="0"/>
          <a:chOff x="0" y="0"/>
          <a:chExt cx="0" cy="0"/>
        </a:xfrm>
      </p:grpSpPr>
      <p:sp>
        <p:nvSpPr>
          <p:cNvPr id="423" name="Google Shape;423;p57"/>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4" name="Google Shape;424;p57"/>
          <p:cNvSpPr/>
          <p:nvPr>
            <p:ph idx="2" type="pic"/>
          </p:nvPr>
        </p:nvSpPr>
        <p:spPr>
          <a:xfrm>
            <a:off x="685800" y="1047750"/>
            <a:ext cx="381419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25" name="Google Shape;425;p57"/>
          <p:cNvSpPr/>
          <p:nvPr>
            <p:ph idx="3" type="pic"/>
          </p:nvPr>
        </p:nvSpPr>
        <p:spPr>
          <a:xfrm>
            <a:off x="4644008" y="1047750"/>
            <a:ext cx="381419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26" name="Google Shape;426;p57"/>
          <p:cNvSpPr txBox="1"/>
          <p:nvPr>
            <p:ph idx="1" type="body"/>
          </p:nvPr>
        </p:nvSpPr>
        <p:spPr>
          <a:xfrm>
            <a:off x="685800" y="2467570"/>
            <a:ext cx="3813048" cy="563231"/>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7" name="Google Shape;427;p57"/>
          <p:cNvSpPr txBox="1"/>
          <p:nvPr>
            <p:ph idx="4" type="body"/>
          </p:nvPr>
        </p:nvSpPr>
        <p:spPr>
          <a:xfrm>
            <a:off x="4645152" y="2467570"/>
            <a:ext cx="3813048" cy="563231"/>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8" name="Google Shape;428;p57"/>
          <p:cNvSpPr txBox="1"/>
          <p:nvPr>
            <p:ph idx="5" type="body"/>
          </p:nvPr>
        </p:nvSpPr>
        <p:spPr>
          <a:xfrm>
            <a:off x="685800" y="3159229"/>
            <a:ext cx="3813048" cy="127729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29" name="Google Shape;429;p57"/>
          <p:cNvSpPr txBox="1"/>
          <p:nvPr>
            <p:ph idx="6" type="body"/>
          </p:nvPr>
        </p:nvSpPr>
        <p:spPr>
          <a:xfrm>
            <a:off x="4645152" y="3159229"/>
            <a:ext cx="3813048" cy="127729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Bar Text Subtitle">
  <p:cSld name="Two Bar Text Subtitle">
    <p:spTree>
      <p:nvGrpSpPr>
        <p:cNvPr id="430" name="Shape 430"/>
        <p:cNvGrpSpPr/>
        <p:nvPr/>
      </p:nvGrpSpPr>
      <p:grpSpPr>
        <a:xfrm>
          <a:off x="0" y="0"/>
          <a:ext cx="0" cy="0"/>
          <a:chOff x="0" y="0"/>
          <a:chExt cx="0" cy="0"/>
        </a:xfrm>
      </p:grpSpPr>
      <p:sp>
        <p:nvSpPr>
          <p:cNvPr id="431" name="Google Shape;431;p58"/>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2" name="Google Shape;432;p58"/>
          <p:cNvSpPr/>
          <p:nvPr>
            <p:ph idx="2" type="pic"/>
          </p:nvPr>
        </p:nvSpPr>
        <p:spPr>
          <a:xfrm>
            <a:off x="685800" y="1047750"/>
            <a:ext cx="381419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33" name="Google Shape;433;p58"/>
          <p:cNvSpPr/>
          <p:nvPr>
            <p:ph idx="3" type="pic"/>
          </p:nvPr>
        </p:nvSpPr>
        <p:spPr>
          <a:xfrm>
            <a:off x="4644008" y="1047750"/>
            <a:ext cx="3814192" cy="1983051"/>
          </a:xfrm>
          <a:prstGeom prst="rect">
            <a:avLst/>
          </a:prstGeom>
          <a:solidFill>
            <a:srgbClr val="F2F2F2"/>
          </a:solidFill>
          <a:ln>
            <a:noFill/>
          </a:ln>
        </p:spPr>
        <p:txBody>
          <a:bodyPr anchorCtr="0" anchor="ctr" bIns="0" lIns="0" spcFirstLastPara="1" rIns="0" wrap="square" tIns="0">
            <a:noAutofit/>
          </a:bodyPr>
          <a:lstStyle>
            <a:lvl1pPr lvl="0" marR="0" rtl="0" algn="l">
              <a:spcBef>
                <a:spcPts val="200"/>
              </a:spcBef>
              <a:spcAft>
                <a:spcPts val="0"/>
              </a:spcAft>
              <a:buClr>
                <a:schemeClr val="accent1"/>
              </a:buClr>
              <a:buSzPts val="1100"/>
              <a:buFont typeface="Arial"/>
              <a:buChar char="•"/>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34" name="Google Shape;434;p58"/>
          <p:cNvSpPr txBox="1"/>
          <p:nvPr>
            <p:ph idx="1" type="body"/>
          </p:nvPr>
        </p:nvSpPr>
        <p:spPr>
          <a:xfrm>
            <a:off x="685800" y="2467570"/>
            <a:ext cx="3813048" cy="563231"/>
          </a:xfrm>
          <a:prstGeom prst="rect">
            <a:avLst/>
          </a:prstGeom>
          <a:solidFill>
            <a:schemeClr val="accent1">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35" name="Google Shape;435;p58"/>
          <p:cNvSpPr txBox="1"/>
          <p:nvPr>
            <p:ph idx="4" type="body"/>
          </p:nvPr>
        </p:nvSpPr>
        <p:spPr>
          <a:xfrm>
            <a:off x="4645152" y="2467570"/>
            <a:ext cx="3813048" cy="563231"/>
          </a:xfrm>
          <a:prstGeom prst="rect">
            <a:avLst/>
          </a:prstGeom>
          <a:solidFill>
            <a:schemeClr val="accent4">
              <a:alpha val="80000"/>
            </a:schemeClr>
          </a:solidFill>
          <a:ln>
            <a:noFill/>
          </a:ln>
        </p:spPr>
        <p:txBody>
          <a:bodyPr anchorCtr="0" anchor="b" bIns="68575" lIns="137150" spcFirstLastPara="1" rIns="137150" wrap="square" tIns="68575">
            <a:noAutofit/>
          </a:bodyPr>
          <a:lstStyle>
            <a:lvl1pPr indent="-228600" lvl="0" marL="457200" algn="l">
              <a:spcBef>
                <a:spcPts val="300"/>
              </a:spcBef>
              <a:spcAft>
                <a:spcPts val="0"/>
              </a:spcAft>
              <a:buSzPts val="1500"/>
              <a:buNone/>
              <a:defRPr sz="1500">
                <a:solidFill>
                  <a:srgbClr val="FFFFFF"/>
                </a:solidFill>
              </a:defRPr>
            </a:lvl1pPr>
            <a:lvl2pPr indent="-228600" lvl="1" marL="914400" algn="l">
              <a:spcBef>
                <a:spcPts val="200"/>
              </a:spcBef>
              <a:spcAft>
                <a:spcPts val="0"/>
              </a:spcAft>
              <a:buSzPts val="1100"/>
              <a:buFont typeface="Arial"/>
              <a:buNone/>
              <a:defRPr sz="1100">
                <a:solidFill>
                  <a:srgbClr val="FFFFFF"/>
                </a:solidFill>
              </a:defRPr>
            </a:lvl2pPr>
            <a:lvl3pPr indent="-298450" lvl="2" marL="1371600" algn="l">
              <a:spcBef>
                <a:spcPts val="200"/>
              </a:spcBef>
              <a:spcAft>
                <a:spcPts val="0"/>
              </a:spcAft>
              <a:buSzPts val="1100"/>
              <a:buChar char="•"/>
              <a:defRPr sz="1100">
                <a:solidFill>
                  <a:srgbClr val="FFFFFF"/>
                </a:solidFill>
              </a:defRPr>
            </a:lvl3pPr>
            <a:lvl4pPr indent="-298450" lvl="3" marL="1828800" algn="l">
              <a:spcBef>
                <a:spcPts val="200"/>
              </a:spcBef>
              <a:spcAft>
                <a:spcPts val="0"/>
              </a:spcAft>
              <a:buSzPts val="1100"/>
              <a:buChar char="–"/>
              <a:defRPr sz="1100">
                <a:solidFill>
                  <a:srgbClr val="FFFFFF"/>
                </a:solidFill>
              </a:defRPr>
            </a:lvl4pPr>
            <a:lvl5pPr indent="-298450" lvl="4" marL="2286000" algn="l">
              <a:spcBef>
                <a:spcPts val="200"/>
              </a:spcBef>
              <a:spcAft>
                <a:spcPts val="0"/>
              </a:spcAft>
              <a:buSzPts val="1100"/>
              <a:buChar char="»"/>
              <a:defRPr sz="1100">
                <a:solidFill>
                  <a:srgbClr val="FFFFFF"/>
                </a:solidFill>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36" name="Google Shape;436;p58"/>
          <p:cNvSpPr txBox="1"/>
          <p:nvPr>
            <p:ph idx="5" type="body"/>
          </p:nvPr>
        </p:nvSpPr>
        <p:spPr>
          <a:xfrm>
            <a:off x="685800" y="3159229"/>
            <a:ext cx="3813048" cy="127729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37" name="Google Shape;437;p58"/>
          <p:cNvSpPr txBox="1"/>
          <p:nvPr>
            <p:ph idx="6" type="body"/>
          </p:nvPr>
        </p:nvSpPr>
        <p:spPr>
          <a:xfrm>
            <a:off x="4645152" y="3159229"/>
            <a:ext cx="3813048" cy="1277299"/>
          </a:xfrm>
          <a:prstGeom prst="rect">
            <a:avLst/>
          </a:prstGeom>
          <a:noFill/>
          <a:ln>
            <a:noFill/>
          </a:ln>
        </p:spPr>
        <p:txBody>
          <a:bodyPr anchorCtr="0" anchor="t" bIns="0" lIns="0" spcFirstLastPara="1" rIns="0" wrap="square" tIns="0">
            <a:noAutofit/>
          </a:bodyPr>
          <a:lstStyle>
            <a:lvl1pPr indent="-228600" lvl="0" marL="457200" algn="l">
              <a:spcBef>
                <a:spcPts val="300"/>
              </a:spcBef>
              <a:spcAft>
                <a:spcPts val="0"/>
              </a:spcAft>
              <a:buSzPts val="1600"/>
              <a:buNone/>
              <a:defRPr sz="1600"/>
            </a:lvl1pPr>
            <a:lvl2pPr indent="-298450" lvl="1" marL="914400" algn="l">
              <a:spcBef>
                <a:spcPts val="200"/>
              </a:spcBef>
              <a:spcAft>
                <a:spcPts val="0"/>
              </a:spcAft>
              <a:buClr>
                <a:schemeClr val="accent4"/>
              </a:buClr>
              <a:buSzPts val="1100"/>
              <a:buFont typeface="Arial"/>
              <a:buChar char="•"/>
              <a:defRPr sz="1100"/>
            </a:lvl2pPr>
            <a:lvl3pPr indent="-298450" lvl="2" marL="1371600" algn="l">
              <a:spcBef>
                <a:spcPts val="200"/>
              </a:spcBef>
              <a:spcAft>
                <a:spcPts val="0"/>
              </a:spcAft>
              <a:buClr>
                <a:schemeClr val="accent4"/>
              </a:buClr>
              <a:buSzPts val="1100"/>
              <a:buChar char="•"/>
              <a:defRPr sz="1100"/>
            </a:lvl3pPr>
            <a:lvl4pPr indent="-298450" lvl="3" marL="1828800" algn="l">
              <a:spcBef>
                <a:spcPts val="200"/>
              </a:spcBef>
              <a:spcAft>
                <a:spcPts val="0"/>
              </a:spcAft>
              <a:buClr>
                <a:schemeClr val="accent4"/>
              </a:buClr>
              <a:buSzPts val="1100"/>
              <a:buChar char="–"/>
              <a:defRPr sz="1100"/>
            </a:lvl4pPr>
            <a:lvl5pPr indent="-298450" lvl="4" marL="2286000" algn="l">
              <a:spcBef>
                <a:spcPts val="200"/>
              </a:spcBef>
              <a:spcAft>
                <a:spcPts val="0"/>
              </a:spcAft>
              <a:buClr>
                <a:schemeClr val="accent4"/>
              </a:buClr>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38" name="Google Shape;438;p58"/>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eam">
  <p:cSld name="12 team">
    <p:spTree>
      <p:nvGrpSpPr>
        <p:cNvPr id="439" name="Shape 439"/>
        <p:cNvGrpSpPr/>
        <p:nvPr/>
      </p:nvGrpSpPr>
      <p:grpSpPr>
        <a:xfrm>
          <a:off x="0" y="0"/>
          <a:ext cx="0" cy="0"/>
          <a:chOff x="0" y="0"/>
          <a:chExt cx="0" cy="0"/>
        </a:xfrm>
      </p:grpSpPr>
      <p:sp>
        <p:nvSpPr>
          <p:cNvPr id="440" name="Google Shape;440;p5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1" name="Google Shape;441;p59"/>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42" name="Google Shape;442;p59"/>
          <p:cNvSpPr txBox="1"/>
          <p:nvPr>
            <p:ph idx="1" type="body"/>
          </p:nvPr>
        </p:nvSpPr>
        <p:spPr>
          <a:xfrm>
            <a:off x="1228437"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43" name="Google Shape;443;p59"/>
          <p:cNvSpPr/>
          <p:nvPr>
            <p:ph idx="3" type="pic"/>
          </p:nvPr>
        </p:nvSpPr>
        <p:spPr>
          <a:xfrm>
            <a:off x="2612783"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44" name="Google Shape;444;p59"/>
          <p:cNvSpPr txBox="1"/>
          <p:nvPr>
            <p:ph idx="4" type="body"/>
          </p:nvPr>
        </p:nvSpPr>
        <p:spPr>
          <a:xfrm>
            <a:off x="3409679"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45" name="Google Shape;445;p59"/>
          <p:cNvSpPr/>
          <p:nvPr>
            <p:ph idx="5" type="pic"/>
          </p:nvPr>
        </p:nvSpPr>
        <p:spPr>
          <a:xfrm>
            <a:off x="4794025"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46" name="Google Shape;446;p59"/>
          <p:cNvSpPr txBox="1"/>
          <p:nvPr>
            <p:ph idx="6" type="body"/>
          </p:nvPr>
        </p:nvSpPr>
        <p:spPr>
          <a:xfrm>
            <a:off x="5590921"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47" name="Google Shape;447;p59"/>
          <p:cNvSpPr/>
          <p:nvPr>
            <p:ph idx="7" type="pic"/>
          </p:nvPr>
        </p:nvSpPr>
        <p:spPr>
          <a:xfrm>
            <a:off x="6975267"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48" name="Google Shape;448;p59"/>
          <p:cNvSpPr txBox="1"/>
          <p:nvPr>
            <p:ph idx="8" type="body"/>
          </p:nvPr>
        </p:nvSpPr>
        <p:spPr>
          <a:xfrm>
            <a:off x="7772164"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49" name="Google Shape;449;p59"/>
          <p:cNvSpPr/>
          <p:nvPr>
            <p:ph idx="9" type="pic"/>
          </p:nvPr>
        </p:nvSpPr>
        <p:spPr>
          <a:xfrm>
            <a:off x="431540"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50" name="Google Shape;450;p59"/>
          <p:cNvSpPr txBox="1"/>
          <p:nvPr>
            <p:ph idx="13" type="body"/>
          </p:nvPr>
        </p:nvSpPr>
        <p:spPr>
          <a:xfrm>
            <a:off x="1228437"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1" name="Google Shape;451;p59"/>
          <p:cNvSpPr/>
          <p:nvPr>
            <p:ph idx="14" type="pic"/>
          </p:nvPr>
        </p:nvSpPr>
        <p:spPr>
          <a:xfrm>
            <a:off x="2612783"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52" name="Google Shape;452;p59"/>
          <p:cNvSpPr txBox="1"/>
          <p:nvPr>
            <p:ph idx="15" type="body"/>
          </p:nvPr>
        </p:nvSpPr>
        <p:spPr>
          <a:xfrm>
            <a:off x="3409679"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3" name="Google Shape;453;p59"/>
          <p:cNvSpPr/>
          <p:nvPr>
            <p:ph idx="16" type="pic"/>
          </p:nvPr>
        </p:nvSpPr>
        <p:spPr>
          <a:xfrm>
            <a:off x="4794025"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54" name="Google Shape;454;p59"/>
          <p:cNvSpPr txBox="1"/>
          <p:nvPr>
            <p:ph idx="17" type="body"/>
          </p:nvPr>
        </p:nvSpPr>
        <p:spPr>
          <a:xfrm>
            <a:off x="5590921"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5" name="Google Shape;455;p59"/>
          <p:cNvSpPr/>
          <p:nvPr>
            <p:ph idx="18" type="pic"/>
          </p:nvPr>
        </p:nvSpPr>
        <p:spPr>
          <a:xfrm>
            <a:off x="6975267"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56" name="Google Shape;456;p59"/>
          <p:cNvSpPr txBox="1"/>
          <p:nvPr>
            <p:ph idx="19" type="body"/>
          </p:nvPr>
        </p:nvSpPr>
        <p:spPr>
          <a:xfrm>
            <a:off x="7772164"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7" name="Google Shape;457;p59"/>
          <p:cNvSpPr/>
          <p:nvPr>
            <p:ph idx="20" type="pic"/>
          </p:nvPr>
        </p:nvSpPr>
        <p:spPr>
          <a:xfrm>
            <a:off x="431540"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58" name="Google Shape;458;p59"/>
          <p:cNvSpPr txBox="1"/>
          <p:nvPr>
            <p:ph idx="21" type="body"/>
          </p:nvPr>
        </p:nvSpPr>
        <p:spPr>
          <a:xfrm>
            <a:off x="1228437"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59" name="Google Shape;459;p59"/>
          <p:cNvSpPr/>
          <p:nvPr>
            <p:ph idx="22" type="pic"/>
          </p:nvPr>
        </p:nvSpPr>
        <p:spPr>
          <a:xfrm>
            <a:off x="2612783"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60" name="Google Shape;460;p59"/>
          <p:cNvSpPr txBox="1"/>
          <p:nvPr>
            <p:ph idx="23" type="body"/>
          </p:nvPr>
        </p:nvSpPr>
        <p:spPr>
          <a:xfrm>
            <a:off x="3409679"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61" name="Google Shape;461;p59"/>
          <p:cNvSpPr/>
          <p:nvPr>
            <p:ph idx="24" type="pic"/>
          </p:nvPr>
        </p:nvSpPr>
        <p:spPr>
          <a:xfrm>
            <a:off x="4794025"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62" name="Google Shape;462;p59"/>
          <p:cNvSpPr txBox="1"/>
          <p:nvPr>
            <p:ph idx="25" type="body"/>
          </p:nvPr>
        </p:nvSpPr>
        <p:spPr>
          <a:xfrm>
            <a:off x="5590921"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63" name="Google Shape;463;p59"/>
          <p:cNvSpPr/>
          <p:nvPr>
            <p:ph idx="26" type="pic"/>
          </p:nvPr>
        </p:nvSpPr>
        <p:spPr>
          <a:xfrm>
            <a:off x="6975267"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64" name="Google Shape;464;p59"/>
          <p:cNvSpPr txBox="1"/>
          <p:nvPr>
            <p:ph idx="27" type="body"/>
          </p:nvPr>
        </p:nvSpPr>
        <p:spPr>
          <a:xfrm>
            <a:off x="7772164"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eam subtitle">
  <p:cSld name="12 team subtitle">
    <p:spTree>
      <p:nvGrpSpPr>
        <p:cNvPr id="465" name="Shape 465"/>
        <p:cNvGrpSpPr/>
        <p:nvPr/>
      </p:nvGrpSpPr>
      <p:grpSpPr>
        <a:xfrm>
          <a:off x="0" y="0"/>
          <a:ext cx="0" cy="0"/>
          <a:chOff x="0" y="0"/>
          <a:chExt cx="0" cy="0"/>
        </a:xfrm>
      </p:grpSpPr>
      <p:sp>
        <p:nvSpPr>
          <p:cNvPr id="466" name="Google Shape;466;p6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7" name="Google Shape;467;p60"/>
          <p:cNvSpPr txBox="1"/>
          <p:nvPr>
            <p:ph idx="1"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68" name="Google Shape;468;p60"/>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69" name="Google Shape;469;p60"/>
          <p:cNvSpPr txBox="1"/>
          <p:nvPr>
            <p:ph idx="3" type="body"/>
          </p:nvPr>
        </p:nvSpPr>
        <p:spPr>
          <a:xfrm>
            <a:off x="1228437"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70" name="Google Shape;470;p60"/>
          <p:cNvSpPr/>
          <p:nvPr>
            <p:ph idx="4" type="pic"/>
          </p:nvPr>
        </p:nvSpPr>
        <p:spPr>
          <a:xfrm>
            <a:off x="2612783"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71" name="Google Shape;471;p60"/>
          <p:cNvSpPr txBox="1"/>
          <p:nvPr>
            <p:ph idx="5" type="body"/>
          </p:nvPr>
        </p:nvSpPr>
        <p:spPr>
          <a:xfrm>
            <a:off x="3409679"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72" name="Google Shape;472;p60"/>
          <p:cNvSpPr/>
          <p:nvPr>
            <p:ph idx="6" type="pic"/>
          </p:nvPr>
        </p:nvSpPr>
        <p:spPr>
          <a:xfrm>
            <a:off x="4794025"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73" name="Google Shape;473;p60"/>
          <p:cNvSpPr txBox="1"/>
          <p:nvPr>
            <p:ph idx="7" type="body"/>
          </p:nvPr>
        </p:nvSpPr>
        <p:spPr>
          <a:xfrm>
            <a:off x="5590921"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74" name="Google Shape;474;p60"/>
          <p:cNvSpPr/>
          <p:nvPr>
            <p:ph idx="8" type="pic"/>
          </p:nvPr>
        </p:nvSpPr>
        <p:spPr>
          <a:xfrm>
            <a:off x="6975267"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75" name="Google Shape;475;p60"/>
          <p:cNvSpPr txBox="1"/>
          <p:nvPr>
            <p:ph idx="9" type="body"/>
          </p:nvPr>
        </p:nvSpPr>
        <p:spPr>
          <a:xfrm>
            <a:off x="7772164" y="1229842"/>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76" name="Google Shape;476;p60"/>
          <p:cNvSpPr/>
          <p:nvPr>
            <p:ph idx="13" type="pic"/>
          </p:nvPr>
        </p:nvSpPr>
        <p:spPr>
          <a:xfrm>
            <a:off x="431540"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77" name="Google Shape;477;p60"/>
          <p:cNvSpPr txBox="1"/>
          <p:nvPr>
            <p:ph idx="14" type="body"/>
          </p:nvPr>
        </p:nvSpPr>
        <p:spPr>
          <a:xfrm>
            <a:off x="1228437"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78" name="Google Shape;478;p60"/>
          <p:cNvSpPr/>
          <p:nvPr>
            <p:ph idx="15" type="pic"/>
          </p:nvPr>
        </p:nvSpPr>
        <p:spPr>
          <a:xfrm>
            <a:off x="2612783"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79" name="Google Shape;479;p60"/>
          <p:cNvSpPr txBox="1"/>
          <p:nvPr>
            <p:ph idx="16" type="body"/>
          </p:nvPr>
        </p:nvSpPr>
        <p:spPr>
          <a:xfrm>
            <a:off x="3409679"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80" name="Google Shape;480;p60"/>
          <p:cNvSpPr/>
          <p:nvPr>
            <p:ph idx="17" type="pic"/>
          </p:nvPr>
        </p:nvSpPr>
        <p:spPr>
          <a:xfrm>
            <a:off x="4794025"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81" name="Google Shape;481;p60"/>
          <p:cNvSpPr txBox="1"/>
          <p:nvPr>
            <p:ph idx="18" type="body"/>
          </p:nvPr>
        </p:nvSpPr>
        <p:spPr>
          <a:xfrm>
            <a:off x="5590921"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82" name="Google Shape;482;p60"/>
          <p:cNvSpPr/>
          <p:nvPr>
            <p:ph idx="19" type="pic"/>
          </p:nvPr>
        </p:nvSpPr>
        <p:spPr>
          <a:xfrm>
            <a:off x="6975267"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83" name="Google Shape;483;p60"/>
          <p:cNvSpPr txBox="1"/>
          <p:nvPr>
            <p:ph idx="20" type="body"/>
          </p:nvPr>
        </p:nvSpPr>
        <p:spPr>
          <a:xfrm>
            <a:off x="7772164" y="2365160"/>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84" name="Google Shape;484;p60"/>
          <p:cNvSpPr/>
          <p:nvPr>
            <p:ph idx="21" type="pic"/>
          </p:nvPr>
        </p:nvSpPr>
        <p:spPr>
          <a:xfrm>
            <a:off x="431540"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85" name="Google Shape;485;p60"/>
          <p:cNvSpPr txBox="1"/>
          <p:nvPr>
            <p:ph idx="22" type="body"/>
          </p:nvPr>
        </p:nvSpPr>
        <p:spPr>
          <a:xfrm>
            <a:off x="1228437"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86" name="Google Shape;486;p60"/>
          <p:cNvSpPr/>
          <p:nvPr>
            <p:ph idx="23" type="pic"/>
          </p:nvPr>
        </p:nvSpPr>
        <p:spPr>
          <a:xfrm>
            <a:off x="2612783"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87" name="Google Shape;487;p60"/>
          <p:cNvSpPr txBox="1"/>
          <p:nvPr>
            <p:ph idx="24" type="body"/>
          </p:nvPr>
        </p:nvSpPr>
        <p:spPr>
          <a:xfrm>
            <a:off x="3409679"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88" name="Google Shape;488;p60"/>
          <p:cNvSpPr/>
          <p:nvPr>
            <p:ph idx="25" type="pic"/>
          </p:nvPr>
        </p:nvSpPr>
        <p:spPr>
          <a:xfrm>
            <a:off x="4794025"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89" name="Google Shape;489;p60"/>
          <p:cNvSpPr txBox="1"/>
          <p:nvPr>
            <p:ph idx="26" type="body"/>
          </p:nvPr>
        </p:nvSpPr>
        <p:spPr>
          <a:xfrm>
            <a:off x="5590921"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90" name="Google Shape;490;p60"/>
          <p:cNvSpPr/>
          <p:nvPr>
            <p:ph idx="27" type="pic"/>
          </p:nvPr>
        </p:nvSpPr>
        <p:spPr>
          <a:xfrm>
            <a:off x="6975267"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91" name="Google Shape;491;p60"/>
          <p:cNvSpPr txBox="1"/>
          <p:nvPr>
            <p:ph idx="28" type="body"/>
          </p:nvPr>
        </p:nvSpPr>
        <p:spPr>
          <a:xfrm>
            <a:off x="7772164" y="3500478"/>
            <a:ext cx="1034421"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am Subtitle">
  <p:cSld name="9 Team Subtitle">
    <p:spTree>
      <p:nvGrpSpPr>
        <p:cNvPr id="492" name="Shape 492"/>
        <p:cNvGrpSpPr/>
        <p:nvPr/>
      </p:nvGrpSpPr>
      <p:grpSpPr>
        <a:xfrm>
          <a:off x="0" y="0"/>
          <a:ext cx="0" cy="0"/>
          <a:chOff x="0" y="0"/>
          <a:chExt cx="0" cy="0"/>
        </a:xfrm>
      </p:grpSpPr>
      <p:sp>
        <p:nvSpPr>
          <p:cNvPr id="493" name="Google Shape;493;p6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4" name="Google Shape;494;p61"/>
          <p:cNvSpPr txBox="1"/>
          <p:nvPr>
            <p:ph idx="1"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95" name="Google Shape;495;p61"/>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96" name="Google Shape;496;p61"/>
          <p:cNvSpPr txBox="1"/>
          <p:nvPr>
            <p:ph idx="3" type="body"/>
          </p:nvPr>
        </p:nvSpPr>
        <p:spPr>
          <a:xfrm>
            <a:off x="1228437"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97" name="Google Shape;497;p61"/>
          <p:cNvSpPr/>
          <p:nvPr>
            <p:ph idx="4" type="pic"/>
          </p:nvPr>
        </p:nvSpPr>
        <p:spPr>
          <a:xfrm>
            <a:off x="3270244"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498" name="Google Shape;498;p61"/>
          <p:cNvSpPr txBox="1"/>
          <p:nvPr>
            <p:ph idx="5" type="body"/>
          </p:nvPr>
        </p:nvSpPr>
        <p:spPr>
          <a:xfrm>
            <a:off x="4069975"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499" name="Google Shape;499;p61"/>
          <p:cNvSpPr/>
          <p:nvPr>
            <p:ph idx="6" type="pic"/>
          </p:nvPr>
        </p:nvSpPr>
        <p:spPr>
          <a:xfrm>
            <a:off x="6108946" y="122984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00" name="Google Shape;500;p61"/>
          <p:cNvSpPr txBox="1"/>
          <p:nvPr>
            <p:ph idx="7" type="body"/>
          </p:nvPr>
        </p:nvSpPr>
        <p:spPr>
          <a:xfrm>
            <a:off x="6911512"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01" name="Google Shape;501;p61"/>
          <p:cNvSpPr/>
          <p:nvPr>
            <p:ph idx="8" type="pic"/>
          </p:nvPr>
        </p:nvSpPr>
        <p:spPr>
          <a:xfrm>
            <a:off x="431540"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02" name="Google Shape;502;p61"/>
          <p:cNvSpPr txBox="1"/>
          <p:nvPr>
            <p:ph idx="9" type="body"/>
          </p:nvPr>
        </p:nvSpPr>
        <p:spPr>
          <a:xfrm>
            <a:off x="1228437"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03" name="Google Shape;503;p61"/>
          <p:cNvSpPr/>
          <p:nvPr>
            <p:ph idx="13" type="pic"/>
          </p:nvPr>
        </p:nvSpPr>
        <p:spPr>
          <a:xfrm>
            <a:off x="3270244"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04" name="Google Shape;504;p61"/>
          <p:cNvSpPr txBox="1"/>
          <p:nvPr>
            <p:ph idx="14" type="body"/>
          </p:nvPr>
        </p:nvSpPr>
        <p:spPr>
          <a:xfrm>
            <a:off x="4069975"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05" name="Google Shape;505;p61"/>
          <p:cNvSpPr/>
          <p:nvPr>
            <p:ph idx="15" type="pic"/>
          </p:nvPr>
        </p:nvSpPr>
        <p:spPr>
          <a:xfrm>
            <a:off x="6108946" y="2365160"/>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06" name="Google Shape;506;p61"/>
          <p:cNvSpPr txBox="1"/>
          <p:nvPr>
            <p:ph idx="16" type="body"/>
          </p:nvPr>
        </p:nvSpPr>
        <p:spPr>
          <a:xfrm>
            <a:off x="6911512"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07" name="Google Shape;507;p61"/>
          <p:cNvSpPr/>
          <p:nvPr>
            <p:ph idx="17" type="pic"/>
          </p:nvPr>
        </p:nvSpPr>
        <p:spPr>
          <a:xfrm>
            <a:off x="431540"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08" name="Google Shape;508;p61"/>
          <p:cNvSpPr txBox="1"/>
          <p:nvPr>
            <p:ph idx="18" type="body"/>
          </p:nvPr>
        </p:nvSpPr>
        <p:spPr>
          <a:xfrm>
            <a:off x="1228437"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09" name="Google Shape;509;p61"/>
          <p:cNvSpPr/>
          <p:nvPr>
            <p:ph idx="19" type="pic"/>
          </p:nvPr>
        </p:nvSpPr>
        <p:spPr>
          <a:xfrm>
            <a:off x="3270244"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10" name="Google Shape;510;p61"/>
          <p:cNvSpPr txBox="1"/>
          <p:nvPr>
            <p:ph idx="20" type="body"/>
          </p:nvPr>
        </p:nvSpPr>
        <p:spPr>
          <a:xfrm>
            <a:off x="4069975"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11" name="Google Shape;511;p61"/>
          <p:cNvSpPr/>
          <p:nvPr>
            <p:ph idx="21" type="pic"/>
          </p:nvPr>
        </p:nvSpPr>
        <p:spPr>
          <a:xfrm>
            <a:off x="6108946" y="3500478"/>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12" name="Google Shape;512;p61"/>
          <p:cNvSpPr txBox="1"/>
          <p:nvPr>
            <p:ph idx="22" type="body"/>
          </p:nvPr>
        </p:nvSpPr>
        <p:spPr>
          <a:xfrm>
            <a:off x="6911512"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am ">
  <p:cSld name="9 Team ">
    <p:spTree>
      <p:nvGrpSpPr>
        <p:cNvPr id="513" name="Shape 513"/>
        <p:cNvGrpSpPr/>
        <p:nvPr/>
      </p:nvGrpSpPr>
      <p:grpSpPr>
        <a:xfrm>
          <a:off x="0" y="0"/>
          <a:ext cx="0" cy="0"/>
          <a:chOff x="0" y="0"/>
          <a:chExt cx="0" cy="0"/>
        </a:xfrm>
      </p:grpSpPr>
      <p:sp>
        <p:nvSpPr>
          <p:cNvPr id="514" name="Google Shape;514;p62"/>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5" name="Google Shape;515;p62"/>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16" name="Google Shape;516;p62"/>
          <p:cNvSpPr txBox="1"/>
          <p:nvPr>
            <p:ph idx="1" type="body"/>
          </p:nvPr>
        </p:nvSpPr>
        <p:spPr>
          <a:xfrm>
            <a:off x="1228437"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17" name="Google Shape;517;p62"/>
          <p:cNvSpPr/>
          <p:nvPr>
            <p:ph idx="3" type="pic"/>
          </p:nvPr>
        </p:nvSpPr>
        <p:spPr>
          <a:xfrm>
            <a:off x="3270244"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18" name="Google Shape;518;p62"/>
          <p:cNvSpPr txBox="1"/>
          <p:nvPr>
            <p:ph idx="4" type="body"/>
          </p:nvPr>
        </p:nvSpPr>
        <p:spPr>
          <a:xfrm>
            <a:off x="4069975"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19" name="Google Shape;519;p62"/>
          <p:cNvSpPr/>
          <p:nvPr>
            <p:ph idx="5" type="pic"/>
          </p:nvPr>
        </p:nvSpPr>
        <p:spPr>
          <a:xfrm>
            <a:off x="6108946" y="122984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20" name="Google Shape;520;p62"/>
          <p:cNvSpPr txBox="1"/>
          <p:nvPr>
            <p:ph idx="6" type="body"/>
          </p:nvPr>
        </p:nvSpPr>
        <p:spPr>
          <a:xfrm>
            <a:off x="6911512" y="1229842"/>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1" name="Google Shape;521;p62"/>
          <p:cNvSpPr/>
          <p:nvPr>
            <p:ph idx="7" type="pic"/>
          </p:nvPr>
        </p:nvSpPr>
        <p:spPr>
          <a:xfrm>
            <a:off x="431540"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22" name="Google Shape;522;p62"/>
          <p:cNvSpPr txBox="1"/>
          <p:nvPr>
            <p:ph idx="8" type="body"/>
          </p:nvPr>
        </p:nvSpPr>
        <p:spPr>
          <a:xfrm>
            <a:off x="1228437"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3" name="Google Shape;523;p62"/>
          <p:cNvSpPr/>
          <p:nvPr>
            <p:ph idx="9" type="pic"/>
          </p:nvPr>
        </p:nvSpPr>
        <p:spPr>
          <a:xfrm>
            <a:off x="3270244" y="2365161"/>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24" name="Google Shape;524;p62"/>
          <p:cNvSpPr txBox="1"/>
          <p:nvPr>
            <p:ph idx="13" type="body"/>
          </p:nvPr>
        </p:nvSpPr>
        <p:spPr>
          <a:xfrm>
            <a:off x="4069975"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5" name="Google Shape;525;p62"/>
          <p:cNvSpPr/>
          <p:nvPr>
            <p:ph idx="14" type="pic"/>
          </p:nvPr>
        </p:nvSpPr>
        <p:spPr>
          <a:xfrm>
            <a:off x="6108946" y="2365160"/>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l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26" name="Google Shape;526;p62"/>
          <p:cNvSpPr txBox="1"/>
          <p:nvPr>
            <p:ph idx="15" type="body"/>
          </p:nvPr>
        </p:nvSpPr>
        <p:spPr>
          <a:xfrm>
            <a:off x="6911512" y="2365160"/>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7" name="Google Shape;527;p62"/>
          <p:cNvSpPr/>
          <p:nvPr>
            <p:ph idx="16" type="pic"/>
          </p:nvPr>
        </p:nvSpPr>
        <p:spPr>
          <a:xfrm>
            <a:off x="431540"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28" name="Google Shape;528;p62"/>
          <p:cNvSpPr txBox="1"/>
          <p:nvPr>
            <p:ph idx="17" type="body"/>
          </p:nvPr>
        </p:nvSpPr>
        <p:spPr>
          <a:xfrm>
            <a:off x="1228437"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29" name="Google Shape;529;p62"/>
          <p:cNvSpPr/>
          <p:nvPr>
            <p:ph idx="18" type="pic"/>
          </p:nvPr>
        </p:nvSpPr>
        <p:spPr>
          <a:xfrm>
            <a:off x="3270244" y="3500479"/>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30" name="Google Shape;530;p62"/>
          <p:cNvSpPr txBox="1"/>
          <p:nvPr>
            <p:ph idx="19" type="body"/>
          </p:nvPr>
        </p:nvSpPr>
        <p:spPr>
          <a:xfrm>
            <a:off x="4069975"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31" name="Google Shape;531;p62"/>
          <p:cNvSpPr/>
          <p:nvPr>
            <p:ph idx="20" type="pic"/>
          </p:nvPr>
        </p:nvSpPr>
        <p:spPr>
          <a:xfrm>
            <a:off x="6108946" y="3500478"/>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32" name="Google Shape;532;p62"/>
          <p:cNvSpPr txBox="1"/>
          <p:nvPr>
            <p:ph idx="21" type="body"/>
          </p:nvPr>
        </p:nvSpPr>
        <p:spPr>
          <a:xfrm>
            <a:off x="6911512" y="3500478"/>
            <a:ext cx="1735806" cy="733806"/>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eam Subtitle">
  <p:cSld name="6 Team Subtitle">
    <p:spTree>
      <p:nvGrpSpPr>
        <p:cNvPr id="533" name="Shape 533"/>
        <p:cNvGrpSpPr/>
        <p:nvPr/>
      </p:nvGrpSpPr>
      <p:grpSpPr>
        <a:xfrm>
          <a:off x="0" y="0"/>
          <a:ext cx="0" cy="0"/>
          <a:chOff x="0" y="0"/>
          <a:chExt cx="0" cy="0"/>
        </a:xfrm>
      </p:grpSpPr>
      <p:sp>
        <p:nvSpPr>
          <p:cNvPr id="534" name="Google Shape;534;p6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35" name="Google Shape;535;p63"/>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36" name="Google Shape;536;p63"/>
          <p:cNvSpPr txBox="1"/>
          <p:nvPr>
            <p:ph idx="1" type="body"/>
          </p:nvPr>
        </p:nvSpPr>
        <p:spPr>
          <a:xfrm>
            <a:off x="1228437"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37" name="Google Shape;537;p63"/>
          <p:cNvSpPr/>
          <p:nvPr>
            <p:ph idx="3" type="pic"/>
          </p:nvPr>
        </p:nvSpPr>
        <p:spPr>
          <a:xfrm>
            <a:off x="3270244"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38" name="Google Shape;538;p63"/>
          <p:cNvSpPr txBox="1"/>
          <p:nvPr>
            <p:ph idx="4" type="body"/>
          </p:nvPr>
        </p:nvSpPr>
        <p:spPr>
          <a:xfrm>
            <a:off x="4069975"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39" name="Google Shape;539;p63"/>
          <p:cNvSpPr/>
          <p:nvPr>
            <p:ph idx="5" type="pic"/>
          </p:nvPr>
        </p:nvSpPr>
        <p:spPr>
          <a:xfrm>
            <a:off x="6108946" y="122984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40" name="Google Shape;540;p63"/>
          <p:cNvSpPr txBox="1"/>
          <p:nvPr>
            <p:ph idx="6" type="body"/>
          </p:nvPr>
        </p:nvSpPr>
        <p:spPr>
          <a:xfrm>
            <a:off x="6911512"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41" name="Google Shape;541;p63"/>
          <p:cNvSpPr/>
          <p:nvPr>
            <p:ph idx="7" type="pic"/>
          </p:nvPr>
        </p:nvSpPr>
        <p:spPr>
          <a:xfrm>
            <a:off x="431540" y="291493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42" name="Google Shape;542;p63"/>
          <p:cNvSpPr txBox="1"/>
          <p:nvPr>
            <p:ph idx="8" type="body"/>
          </p:nvPr>
        </p:nvSpPr>
        <p:spPr>
          <a:xfrm>
            <a:off x="1228437"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43" name="Google Shape;543;p63"/>
          <p:cNvSpPr/>
          <p:nvPr>
            <p:ph idx="9" type="pic"/>
          </p:nvPr>
        </p:nvSpPr>
        <p:spPr>
          <a:xfrm>
            <a:off x="3270244" y="291493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44" name="Google Shape;544;p63"/>
          <p:cNvSpPr txBox="1"/>
          <p:nvPr>
            <p:ph idx="13" type="body"/>
          </p:nvPr>
        </p:nvSpPr>
        <p:spPr>
          <a:xfrm>
            <a:off x="4069975"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45" name="Google Shape;545;p63"/>
          <p:cNvSpPr/>
          <p:nvPr>
            <p:ph idx="14" type="pic"/>
          </p:nvPr>
        </p:nvSpPr>
        <p:spPr>
          <a:xfrm>
            <a:off x="6108946" y="291493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46" name="Google Shape;546;p63"/>
          <p:cNvSpPr txBox="1"/>
          <p:nvPr>
            <p:ph idx="15" type="body"/>
          </p:nvPr>
        </p:nvSpPr>
        <p:spPr>
          <a:xfrm>
            <a:off x="6911512"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47" name="Google Shape;547;p63"/>
          <p:cNvSpPr txBox="1"/>
          <p:nvPr>
            <p:ph idx="16"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eam ">
  <p:cSld name="6 Team ">
    <p:spTree>
      <p:nvGrpSpPr>
        <p:cNvPr id="548" name="Shape 548"/>
        <p:cNvGrpSpPr/>
        <p:nvPr/>
      </p:nvGrpSpPr>
      <p:grpSpPr>
        <a:xfrm>
          <a:off x="0" y="0"/>
          <a:ext cx="0" cy="0"/>
          <a:chOff x="0" y="0"/>
          <a:chExt cx="0" cy="0"/>
        </a:xfrm>
      </p:grpSpPr>
      <p:sp>
        <p:nvSpPr>
          <p:cNvPr id="549" name="Google Shape;549;p64"/>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0" name="Google Shape;550;p64"/>
          <p:cNvSpPr/>
          <p:nvPr>
            <p:ph idx="2" type="pic"/>
          </p:nvPr>
        </p:nvSpPr>
        <p:spPr>
          <a:xfrm>
            <a:off x="431540"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51" name="Google Shape;551;p64"/>
          <p:cNvSpPr txBox="1"/>
          <p:nvPr>
            <p:ph idx="1" type="body"/>
          </p:nvPr>
        </p:nvSpPr>
        <p:spPr>
          <a:xfrm>
            <a:off x="1228437"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52" name="Google Shape;552;p64"/>
          <p:cNvSpPr/>
          <p:nvPr>
            <p:ph idx="3" type="pic"/>
          </p:nvPr>
        </p:nvSpPr>
        <p:spPr>
          <a:xfrm>
            <a:off x="3270244" y="122984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53" name="Google Shape;553;p64"/>
          <p:cNvSpPr txBox="1"/>
          <p:nvPr>
            <p:ph idx="4" type="body"/>
          </p:nvPr>
        </p:nvSpPr>
        <p:spPr>
          <a:xfrm>
            <a:off x="4069975"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54" name="Google Shape;554;p64"/>
          <p:cNvSpPr/>
          <p:nvPr>
            <p:ph idx="5" type="pic"/>
          </p:nvPr>
        </p:nvSpPr>
        <p:spPr>
          <a:xfrm>
            <a:off x="6108946" y="122984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5"/>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55" name="Google Shape;555;p64"/>
          <p:cNvSpPr txBox="1"/>
          <p:nvPr>
            <p:ph idx="6" type="body"/>
          </p:nvPr>
        </p:nvSpPr>
        <p:spPr>
          <a:xfrm>
            <a:off x="6911512" y="122984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56" name="Google Shape;556;p64"/>
          <p:cNvSpPr/>
          <p:nvPr>
            <p:ph idx="7" type="pic"/>
          </p:nvPr>
        </p:nvSpPr>
        <p:spPr>
          <a:xfrm>
            <a:off x="431540" y="291493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57" name="Google Shape;557;p64"/>
          <p:cNvSpPr txBox="1"/>
          <p:nvPr>
            <p:ph idx="8" type="body"/>
          </p:nvPr>
        </p:nvSpPr>
        <p:spPr>
          <a:xfrm>
            <a:off x="1228437"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58" name="Google Shape;558;p64"/>
          <p:cNvSpPr/>
          <p:nvPr>
            <p:ph idx="9" type="pic"/>
          </p:nvPr>
        </p:nvSpPr>
        <p:spPr>
          <a:xfrm>
            <a:off x="3270244" y="2914933"/>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59" name="Google Shape;559;p64"/>
          <p:cNvSpPr txBox="1"/>
          <p:nvPr>
            <p:ph idx="13" type="body"/>
          </p:nvPr>
        </p:nvSpPr>
        <p:spPr>
          <a:xfrm>
            <a:off x="4069975"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60" name="Google Shape;560;p64"/>
          <p:cNvSpPr/>
          <p:nvPr>
            <p:ph idx="14" type="pic"/>
          </p:nvPr>
        </p:nvSpPr>
        <p:spPr>
          <a:xfrm>
            <a:off x="6108946" y="2914932"/>
            <a:ext cx="685800" cy="685800"/>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6"/>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61" name="Google Shape;561;p64"/>
          <p:cNvSpPr txBox="1"/>
          <p:nvPr>
            <p:ph idx="15" type="body"/>
          </p:nvPr>
        </p:nvSpPr>
        <p:spPr>
          <a:xfrm>
            <a:off x="6911512" y="2914931"/>
            <a:ext cx="1735806"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eam Subtitle">
  <p:cSld name="4 Team Subtitle">
    <p:spTree>
      <p:nvGrpSpPr>
        <p:cNvPr id="562" name="Shape 562"/>
        <p:cNvGrpSpPr/>
        <p:nvPr/>
      </p:nvGrpSpPr>
      <p:grpSpPr>
        <a:xfrm>
          <a:off x="0" y="0"/>
          <a:ext cx="0" cy="0"/>
          <a:chOff x="0" y="0"/>
          <a:chExt cx="0" cy="0"/>
        </a:xfrm>
      </p:grpSpPr>
      <p:sp>
        <p:nvSpPr>
          <p:cNvPr id="563" name="Google Shape;563;p65"/>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4" name="Google Shape;564;p65"/>
          <p:cNvSpPr/>
          <p:nvPr>
            <p:ph idx="2" type="pic"/>
          </p:nvPr>
        </p:nvSpPr>
        <p:spPr>
          <a:xfrm>
            <a:off x="431540" y="122984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65" name="Google Shape;565;p65"/>
          <p:cNvSpPr txBox="1"/>
          <p:nvPr>
            <p:ph idx="1" type="body"/>
          </p:nvPr>
        </p:nvSpPr>
        <p:spPr>
          <a:xfrm>
            <a:off x="1721531" y="122984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66" name="Google Shape;566;p65"/>
          <p:cNvSpPr/>
          <p:nvPr>
            <p:ph idx="3" type="pic"/>
          </p:nvPr>
        </p:nvSpPr>
        <p:spPr>
          <a:xfrm>
            <a:off x="4709852" y="122984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67" name="Google Shape;567;p65"/>
          <p:cNvSpPr txBox="1"/>
          <p:nvPr>
            <p:ph idx="4" type="body"/>
          </p:nvPr>
        </p:nvSpPr>
        <p:spPr>
          <a:xfrm>
            <a:off x="6002677" y="122984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68" name="Google Shape;568;p65"/>
          <p:cNvSpPr/>
          <p:nvPr>
            <p:ph idx="5" type="pic"/>
          </p:nvPr>
        </p:nvSpPr>
        <p:spPr>
          <a:xfrm>
            <a:off x="431540" y="291493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69" name="Google Shape;569;p65"/>
          <p:cNvSpPr txBox="1"/>
          <p:nvPr>
            <p:ph idx="6" type="body"/>
          </p:nvPr>
        </p:nvSpPr>
        <p:spPr>
          <a:xfrm>
            <a:off x="1721531" y="291493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70" name="Google Shape;570;p65"/>
          <p:cNvSpPr/>
          <p:nvPr>
            <p:ph idx="7" type="pic"/>
          </p:nvPr>
        </p:nvSpPr>
        <p:spPr>
          <a:xfrm>
            <a:off x="4709852" y="291493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71" name="Google Shape;571;p65"/>
          <p:cNvSpPr txBox="1"/>
          <p:nvPr>
            <p:ph idx="8" type="body"/>
          </p:nvPr>
        </p:nvSpPr>
        <p:spPr>
          <a:xfrm>
            <a:off x="6002677" y="291493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72" name="Google Shape;572;p65"/>
          <p:cNvSpPr txBox="1"/>
          <p:nvPr>
            <p:ph idx="9"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4 Team Subtitle">
  <p:cSld name="1_4 Team Subtitle">
    <p:spTree>
      <p:nvGrpSpPr>
        <p:cNvPr id="573" name="Shape 573"/>
        <p:cNvGrpSpPr/>
        <p:nvPr/>
      </p:nvGrpSpPr>
      <p:grpSpPr>
        <a:xfrm>
          <a:off x="0" y="0"/>
          <a:ext cx="0" cy="0"/>
          <a:chOff x="0" y="0"/>
          <a:chExt cx="0" cy="0"/>
        </a:xfrm>
      </p:grpSpPr>
      <p:sp>
        <p:nvSpPr>
          <p:cNvPr id="574" name="Google Shape;574;p66"/>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5" name="Google Shape;575;p66"/>
          <p:cNvSpPr/>
          <p:nvPr>
            <p:ph idx="2" type="pic"/>
          </p:nvPr>
        </p:nvSpPr>
        <p:spPr>
          <a:xfrm>
            <a:off x="431540" y="122984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76" name="Google Shape;576;p66"/>
          <p:cNvSpPr txBox="1"/>
          <p:nvPr>
            <p:ph idx="1" type="body"/>
          </p:nvPr>
        </p:nvSpPr>
        <p:spPr>
          <a:xfrm>
            <a:off x="1721531" y="122984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77" name="Google Shape;577;p66"/>
          <p:cNvSpPr/>
          <p:nvPr>
            <p:ph idx="3" type="pic"/>
          </p:nvPr>
        </p:nvSpPr>
        <p:spPr>
          <a:xfrm>
            <a:off x="4709852" y="122984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78" name="Google Shape;578;p66"/>
          <p:cNvSpPr txBox="1"/>
          <p:nvPr>
            <p:ph idx="4" type="body"/>
          </p:nvPr>
        </p:nvSpPr>
        <p:spPr>
          <a:xfrm>
            <a:off x="6002677" y="122984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79" name="Google Shape;579;p66"/>
          <p:cNvSpPr/>
          <p:nvPr>
            <p:ph idx="5" type="pic"/>
          </p:nvPr>
        </p:nvSpPr>
        <p:spPr>
          <a:xfrm>
            <a:off x="431540" y="291493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80" name="Google Shape;580;p66"/>
          <p:cNvSpPr txBox="1"/>
          <p:nvPr>
            <p:ph idx="6" type="body"/>
          </p:nvPr>
        </p:nvSpPr>
        <p:spPr>
          <a:xfrm>
            <a:off x="1721531" y="291493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81" name="Google Shape;581;p66"/>
          <p:cNvSpPr/>
          <p:nvPr>
            <p:ph idx="7" type="pic"/>
          </p:nvPr>
        </p:nvSpPr>
        <p:spPr>
          <a:xfrm>
            <a:off x="4709852" y="2914933"/>
            <a:ext cx="1150615" cy="1150615"/>
          </a:xfrm>
          <a:prstGeom prst="rect">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82" name="Google Shape;582;p66"/>
          <p:cNvSpPr txBox="1"/>
          <p:nvPr>
            <p:ph idx="8" type="body"/>
          </p:nvPr>
        </p:nvSpPr>
        <p:spPr>
          <a:xfrm>
            <a:off x="6002677" y="2914931"/>
            <a:ext cx="2669009" cy="1456681"/>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200"/>
              </a:spcBef>
              <a:spcAft>
                <a:spcPts val="0"/>
              </a:spcAft>
              <a:buSzPts val="1100"/>
              <a:buNone/>
              <a:defRPr sz="1100">
                <a:latin typeface="Open Sans"/>
                <a:ea typeface="Open Sans"/>
                <a:cs typeface="Open Sans"/>
                <a:sym typeface="Open Sans"/>
              </a:defRPr>
            </a:lvl1pPr>
            <a:lvl2pPr indent="-228600" lvl="1" marL="914400" algn="l">
              <a:lnSpc>
                <a:spcPct val="90000"/>
              </a:lnSpc>
              <a:spcBef>
                <a:spcPts val="0"/>
              </a:spcBef>
              <a:spcAft>
                <a:spcPts val="0"/>
              </a:spcAft>
              <a:buSzPts val="900"/>
              <a:buFont typeface="Arial"/>
              <a:buNone/>
              <a:defRPr i="1" sz="900"/>
            </a:lvl2pPr>
            <a:lvl3pPr indent="-228600" lvl="2" marL="1371600" algn="l">
              <a:spcBef>
                <a:spcPts val="600"/>
              </a:spcBef>
              <a:spcAft>
                <a:spcPts val="0"/>
              </a:spcAft>
              <a:buSzPts val="900"/>
              <a:buNone/>
              <a:defRPr sz="9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eam Subtitle">
  <p:cSld name="3 Team Subtitle">
    <p:spTree>
      <p:nvGrpSpPr>
        <p:cNvPr id="583" name="Shape 583"/>
        <p:cNvGrpSpPr/>
        <p:nvPr/>
      </p:nvGrpSpPr>
      <p:grpSpPr>
        <a:xfrm>
          <a:off x="0" y="0"/>
          <a:ext cx="0" cy="0"/>
          <a:chOff x="0" y="0"/>
          <a:chExt cx="0" cy="0"/>
        </a:xfrm>
      </p:grpSpPr>
      <p:sp>
        <p:nvSpPr>
          <p:cNvPr id="584" name="Google Shape;584;p67"/>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5" name="Google Shape;585;p67"/>
          <p:cNvSpPr/>
          <p:nvPr>
            <p:ph idx="2" type="pic"/>
          </p:nvPr>
        </p:nvSpPr>
        <p:spPr>
          <a:xfrm>
            <a:off x="1173169"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86" name="Google Shape;586;p67"/>
          <p:cNvSpPr txBox="1"/>
          <p:nvPr>
            <p:ph idx="1" type="body"/>
          </p:nvPr>
        </p:nvSpPr>
        <p:spPr>
          <a:xfrm>
            <a:off x="431540"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87" name="Google Shape;587;p67"/>
          <p:cNvSpPr/>
          <p:nvPr>
            <p:ph idx="3" type="pic"/>
          </p:nvPr>
        </p:nvSpPr>
        <p:spPr>
          <a:xfrm>
            <a:off x="4011872"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88" name="Google Shape;588;p67"/>
          <p:cNvSpPr txBox="1"/>
          <p:nvPr>
            <p:ph idx="4" type="body"/>
          </p:nvPr>
        </p:nvSpPr>
        <p:spPr>
          <a:xfrm>
            <a:off x="3270244"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89" name="Google Shape;589;p67"/>
          <p:cNvSpPr/>
          <p:nvPr>
            <p:ph idx="5" type="pic"/>
          </p:nvPr>
        </p:nvSpPr>
        <p:spPr>
          <a:xfrm>
            <a:off x="6850575" y="1229842"/>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90" name="Google Shape;590;p67"/>
          <p:cNvSpPr txBox="1"/>
          <p:nvPr>
            <p:ph idx="6" type="body"/>
          </p:nvPr>
        </p:nvSpPr>
        <p:spPr>
          <a:xfrm>
            <a:off x="6108946"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91" name="Google Shape;591;p67"/>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eam 2">
  <p:cSld name="3 Team 2">
    <p:spTree>
      <p:nvGrpSpPr>
        <p:cNvPr id="592" name="Shape 592"/>
        <p:cNvGrpSpPr/>
        <p:nvPr/>
      </p:nvGrpSpPr>
      <p:grpSpPr>
        <a:xfrm>
          <a:off x="0" y="0"/>
          <a:ext cx="0" cy="0"/>
          <a:chOff x="0" y="0"/>
          <a:chExt cx="0" cy="0"/>
        </a:xfrm>
      </p:grpSpPr>
      <p:sp>
        <p:nvSpPr>
          <p:cNvPr id="593" name="Google Shape;593;p68"/>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94" name="Google Shape;594;p68"/>
          <p:cNvSpPr/>
          <p:nvPr>
            <p:ph idx="2" type="pic"/>
          </p:nvPr>
        </p:nvSpPr>
        <p:spPr>
          <a:xfrm>
            <a:off x="1173169"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95" name="Google Shape;595;p68"/>
          <p:cNvSpPr txBox="1"/>
          <p:nvPr>
            <p:ph idx="1" type="body"/>
          </p:nvPr>
        </p:nvSpPr>
        <p:spPr>
          <a:xfrm>
            <a:off x="431540"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96" name="Google Shape;596;p68"/>
          <p:cNvSpPr/>
          <p:nvPr>
            <p:ph idx="3" type="pic"/>
          </p:nvPr>
        </p:nvSpPr>
        <p:spPr>
          <a:xfrm>
            <a:off x="4011872"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97" name="Google Shape;597;p68"/>
          <p:cNvSpPr txBox="1"/>
          <p:nvPr>
            <p:ph idx="4" type="body"/>
          </p:nvPr>
        </p:nvSpPr>
        <p:spPr>
          <a:xfrm>
            <a:off x="3270244"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598" name="Google Shape;598;p68"/>
          <p:cNvSpPr/>
          <p:nvPr>
            <p:ph idx="5" type="pic"/>
          </p:nvPr>
        </p:nvSpPr>
        <p:spPr>
          <a:xfrm>
            <a:off x="6850575" y="1229842"/>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599" name="Google Shape;599;p68"/>
          <p:cNvSpPr txBox="1"/>
          <p:nvPr>
            <p:ph idx="6" type="body"/>
          </p:nvPr>
        </p:nvSpPr>
        <p:spPr>
          <a:xfrm>
            <a:off x="6108946" y="2442744"/>
            <a:ext cx="2532703"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eam Subtitle 2">
  <p:cSld name="4 Team Subtitle 2">
    <p:spTree>
      <p:nvGrpSpPr>
        <p:cNvPr id="600" name="Shape 600"/>
        <p:cNvGrpSpPr/>
        <p:nvPr/>
      </p:nvGrpSpPr>
      <p:grpSpPr>
        <a:xfrm>
          <a:off x="0" y="0"/>
          <a:ext cx="0" cy="0"/>
          <a:chOff x="0" y="0"/>
          <a:chExt cx="0" cy="0"/>
        </a:xfrm>
      </p:grpSpPr>
      <p:sp>
        <p:nvSpPr>
          <p:cNvPr id="601" name="Google Shape;601;p69"/>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2" name="Google Shape;602;p69"/>
          <p:cNvSpPr/>
          <p:nvPr>
            <p:ph idx="2" type="pic"/>
          </p:nvPr>
        </p:nvSpPr>
        <p:spPr>
          <a:xfrm>
            <a:off x="916201"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03" name="Google Shape;603;p69"/>
          <p:cNvSpPr txBox="1"/>
          <p:nvPr>
            <p:ph idx="1" type="body"/>
          </p:nvPr>
        </p:nvSpPr>
        <p:spPr>
          <a:xfrm>
            <a:off x="539441"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04" name="Google Shape;604;p69"/>
          <p:cNvSpPr/>
          <p:nvPr>
            <p:ph idx="3" type="pic"/>
          </p:nvPr>
        </p:nvSpPr>
        <p:spPr>
          <a:xfrm>
            <a:off x="3019098"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05" name="Google Shape;605;p69"/>
          <p:cNvSpPr txBox="1"/>
          <p:nvPr>
            <p:ph idx="4" type="body"/>
          </p:nvPr>
        </p:nvSpPr>
        <p:spPr>
          <a:xfrm>
            <a:off x="2642337"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06" name="Google Shape;606;p69"/>
          <p:cNvSpPr/>
          <p:nvPr>
            <p:ph idx="5" type="pic"/>
          </p:nvPr>
        </p:nvSpPr>
        <p:spPr>
          <a:xfrm>
            <a:off x="5121994"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07" name="Google Shape;607;p69"/>
          <p:cNvSpPr txBox="1"/>
          <p:nvPr>
            <p:ph idx="6" type="body"/>
          </p:nvPr>
        </p:nvSpPr>
        <p:spPr>
          <a:xfrm>
            <a:off x="4745234"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08" name="Google Shape;608;p69"/>
          <p:cNvSpPr txBox="1"/>
          <p:nvPr>
            <p:ph idx="7" type="body"/>
          </p:nvPr>
        </p:nvSpPr>
        <p:spPr>
          <a:xfrm>
            <a:off x="685800" y="700088"/>
            <a:ext cx="7772400" cy="304800"/>
          </a:xfrm>
          <a:prstGeom prst="rect">
            <a:avLst/>
          </a:prstGeom>
          <a:noFill/>
          <a:ln>
            <a:noFill/>
          </a:ln>
        </p:spPr>
        <p:txBody>
          <a:bodyPr anchorCtr="0" anchor="t" bIns="0" lIns="0" spcFirstLastPara="1" rIns="0" wrap="square" tIns="0">
            <a:noAutofit/>
          </a:bodyPr>
          <a:lstStyle>
            <a:lvl1pPr indent="-228600" lvl="0" marL="457200" algn="ctr">
              <a:lnSpc>
                <a:spcPct val="86000"/>
              </a:lnSpc>
              <a:spcBef>
                <a:spcPts val="0"/>
              </a:spcBef>
              <a:spcAft>
                <a:spcPts val="0"/>
              </a:spcAft>
              <a:buSzPts val="1400"/>
              <a:buNone/>
              <a:defRPr sz="1400"/>
            </a:lvl1pPr>
            <a:lvl2pPr indent="-317500" lvl="1" marL="914400" algn="l">
              <a:spcBef>
                <a:spcPts val="300"/>
              </a:spcBef>
              <a:spcAft>
                <a:spcPts val="0"/>
              </a:spcAft>
              <a:buSzPts val="1400"/>
              <a:buChar char="–"/>
              <a:defRPr/>
            </a:lvl2pPr>
            <a:lvl3pPr indent="-317500" lvl="2" marL="1371600" algn="l">
              <a:spcBef>
                <a:spcPts val="300"/>
              </a:spcBef>
              <a:spcAft>
                <a:spcPts val="0"/>
              </a:spcAft>
              <a:buSzPts val="1400"/>
              <a:buChar char="•"/>
              <a:defRPr/>
            </a:lvl3pPr>
            <a:lvl4pPr indent="-317500" lvl="3" marL="1828800" algn="l">
              <a:spcBef>
                <a:spcPts val="300"/>
              </a:spcBef>
              <a:spcAft>
                <a:spcPts val="0"/>
              </a:spcAft>
              <a:buSzPts val="1400"/>
              <a:buChar char="–"/>
              <a:defRPr/>
            </a:lvl4pPr>
            <a:lvl5pPr indent="-317500" lvl="4" marL="2286000" algn="l">
              <a:spcBef>
                <a:spcPts val="300"/>
              </a:spcBef>
              <a:spcAft>
                <a:spcPts val="0"/>
              </a:spcAft>
              <a:buSzPts val="1400"/>
              <a:buChar char="»"/>
              <a:defRPr/>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09" name="Google Shape;609;p69"/>
          <p:cNvSpPr/>
          <p:nvPr>
            <p:ph idx="8" type="pic"/>
          </p:nvPr>
        </p:nvSpPr>
        <p:spPr>
          <a:xfrm>
            <a:off x="7224892" y="1229842"/>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10" name="Google Shape;610;p69"/>
          <p:cNvSpPr txBox="1"/>
          <p:nvPr>
            <p:ph idx="9" type="body"/>
          </p:nvPr>
        </p:nvSpPr>
        <p:spPr>
          <a:xfrm>
            <a:off x="6848130"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eam 2">
  <p:cSld name="4 Team 2">
    <p:spTree>
      <p:nvGrpSpPr>
        <p:cNvPr id="611" name="Shape 611"/>
        <p:cNvGrpSpPr/>
        <p:nvPr/>
      </p:nvGrpSpPr>
      <p:grpSpPr>
        <a:xfrm>
          <a:off x="0" y="0"/>
          <a:ext cx="0" cy="0"/>
          <a:chOff x="0" y="0"/>
          <a:chExt cx="0" cy="0"/>
        </a:xfrm>
      </p:grpSpPr>
      <p:sp>
        <p:nvSpPr>
          <p:cNvPr id="612" name="Google Shape;612;p70"/>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3" name="Google Shape;613;p70"/>
          <p:cNvSpPr/>
          <p:nvPr>
            <p:ph idx="2" type="pic"/>
          </p:nvPr>
        </p:nvSpPr>
        <p:spPr>
          <a:xfrm>
            <a:off x="916201"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1"/>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14" name="Google Shape;614;p70"/>
          <p:cNvSpPr txBox="1"/>
          <p:nvPr>
            <p:ph idx="1" type="body"/>
          </p:nvPr>
        </p:nvSpPr>
        <p:spPr>
          <a:xfrm>
            <a:off x="539441"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15" name="Google Shape;615;p70"/>
          <p:cNvSpPr/>
          <p:nvPr>
            <p:ph idx="3" type="pic"/>
          </p:nvPr>
        </p:nvSpPr>
        <p:spPr>
          <a:xfrm>
            <a:off x="3019098"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3"/>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16" name="Google Shape;616;p70"/>
          <p:cNvSpPr txBox="1"/>
          <p:nvPr>
            <p:ph idx="4" type="body"/>
          </p:nvPr>
        </p:nvSpPr>
        <p:spPr>
          <a:xfrm>
            <a:off x="2642337"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17" name="Google Shape;617;p70"/>
          <p:cNvSpPr/>
          <p:nvPr>
            <p:ph idx="5" type="pic"/>
          </p:nvPr>
        </p:nvSpPr>
        <p:spPr>
          <a:xfrm>
            <a:off x="5121994" y="1229843"/>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accent4"/>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18" name="Google Shape;618;p70"/>
          <p:cNvSpPr txBox="1"/>
          <p:nvPr>
            <p:ph idx="6" type="body"/>
          </p:nvPr>
        </p:nvSpPr>
        <p:spPr>
          <a:xfrm>
            <a:off x="4745234"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19" name="Google Shape;619;p70"/>
          <p:cNvSpPr/>
          <p:nvPr>
            <p:ph idx="7" type="pic"/>
          </p:nvPr>
        </p:nvSpPr>
        <p:spPr>
          <a:xfrm>
            <a:off x="7224892" y="1229842"/>
            <a:ext cx="1049445" cy="1049445"/>
          </a:xfrm>
          <a:prstGeom prst="ellipse">
            <a:avLst/>
          </a:prstGeom>
          <a:solidFill>
            <a:srgbClr val="F2F2F2"/>
          </a:solidFill>
          <a:ln cap="flat" cmpd="sng" w="9525">
            <a:solidFill>
              <a:srgbClr val="7F7F7F">
                <a:alpha val="40000"/>
              </a:srgbClr>
            </a:solidFill>
            <a:prstDash val="solid"/>
            <a:round/>
            <a:headEnd len="sm" w="sm" type="none"/>
            <a:tailEnd len="sm" w="sm" type="none"/>
          </a:ln>
          <a:effectLst>
            <a:outerShdw rotWithShape="0" algn="t" dir="5400000" dist="25400">
              <a:schemeClr val="dk2"/>
            </a:outerShdw>
          </a:effectLst>
        </p:spPr>
        <p:txBody>
          <a:bodyPr anchorCtr="0" anchor="ctr" bIns="0" lIns="0" spcFirstLastPara="1" rIns="0" wrap="square" tIns="0">
            <a:noAutofit/>
          </a:bodyPr>
          <a:lstStyle>
            <a:lvl1pPr lvl="0" marR="0" rtl="0" algn="ctr">
              <a:spcBef>
                <a:spcPts val="200"/>
              </a:spcBef>
              <a:spcAft>
                <a:spcPts val="0"/>
              </a:spcAft>
              <a:buClr>
                <a:schemeClr val="accent1"/>
              </a:buClr>
              <a:buSzPts val="800"/>
              <a:buFont typeface="Arial"/>
              <a:buNone/>
              <a:defRPr b="0" i="0" sz="8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20" name="Google Shape;620;p70"/>
          <p:cNvSpPr txBox="1"/>
          <p:nvPr>
            <p:ph idx="8" type="body"/>
          </p:nvPr>
        </p:nvSpPr>
        <p:spPr>
          <a:xfrm>
            <a:off x="6848130" y="2442744"/>
            <a:ext cx="1802967" cy="1802414"/>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300"/>
              </a:spcBef>
              <a:spcAft>
                <a:spcPts val="0"/>
              </a:spcAft>
              <a:buSzPts val="1500"/>
              <a:buNone/>
              <a:defRPr sz="1500">
                <a:latin typeface="Open Sans"/>
                <a:ea typeface="Open Sans"/>
                <a:cs typeface="Open Sans"/>
                <a:sym typeface="Open Sans"/>
              </a:defRPr>
            </a:lvl1pPr>
            <a:lvl2pPr indent="-228600" lvl="1" marL="914400" algn="ctr">
              <a:lnSpc>
                <a:spcPct val="90000"/>
              </a:lnSpc>
              <a:spcBef>
                <a:spcPts val="0"/>
              </a:spcBef>
              <a:spcAft>
                <a:spcPts val="0"/>
              </a:spcAft>
              <a:buSzPts val="1100"/>
              <a:buFont typeface="Arial"/>
              <a:buNone/>
              <a:defRPr i="1" sz="1100"/>
            </a:lvl2pPr>
            <a:lvl3pPr indent="-228600" lvl="2" marL="1371600" algn="ctr">
              <a:spcBef>
                <a:spcPts val="600"/>
              </a:spcBef>
              <a:spcAft>
                <a:spcPts val="0"/>
              </a:spcAft>
              <a:buSzPts val="1100"/>
              <a:buNone/>
              <a:defRPr sz="1100"/>
            </a:lvl3pPr>
            <a:lvl4pPr indent="-285750" lvl="3" marL="1828800" algn="l">
              <a:spcBef>
                <a:spcPts val="200"/>
              </a:spcBef>
              <a:spcAft>
                <a:spcPts val="0"/>
              </a:spcAft>
              <a:buSzPts val="900"/>
              <a:buChar char="–"/>
              <a:defRPr sz="900"/>
            </a:lvl4pPr>
            <a:lvl5pPr indent="-285750" lvl="4" marL="2286000" algn="l">
              <a:spcBef>
                <a:spcPts val="200"/>
              </a:spcBef>
              <a:spcAft>
                <a:spcPts val="0"/>
              </a:spcAft>
              <a:buSzPts val="900"/>
              <a:buChar char="»"/>
              <a:defRPr sz="9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_Title Only">
  <p:cSld name="33_Title Only">
    <p:spTree>
      <p:nvGrpSpPr>
        <p:cNvPr id="621" name="Shape 621"/>
        <p:cNvGrpSpPr/>
        <p:nvPr/>
      </p:nvGrpSpPr>
      <p:grpSpPr>
        <a:xfrm>
          <a:off x="0" y="0"/>
          <a:ext cx="0" cy="0"/>
          <a:chOff x="0" y="0"/>
          <a:chExt cx="0" cy="0"/>
        </a:xfrm>
      </p:grpSpPr>
      <p:sp>
        <p:nvSpPr>
          <p:cNvPr id="622" name="Google Shape;622;p71"/>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algn="ctr">
              <a:lnSpc>
                <a:spcPct val="86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3" name="Google Shape;623;p71"/>
          <p:cNvSpPr/>
          <p:nvPr>
            <p:ph idx="2" type="pic"/>
          </p:nvPr>
        </p:nvSpPr>
        <p:spPr>
          <a:xfrm>
            <a:off x="685801" y="951569"/>
            <a:ext cx="1764195" cy="2651760"/>
          </a:xfrm>
          <a:prstGeom prst="rect">
            <a:avLst/>
          </a:prstGeom>
          <a:solidFill>
            <a:srgbClr val="F2F2F2"/>
          </a:solidFill>
          <a:ln>
            <a:noFill/>
          </a:ln>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24" name="Google Shape;624;p71"/>
          <p:cNvSpPr/>
          <p:nvPr>
            <p:ph idx="3" type="pic"/>
          </p:nvPr>
        </p:nvSpPr>
        <p:spPr>
          <a:xfrm>
            <a:off x="4693478" y="951569"/>
            <a:ext cx="1764195" cy="2651760"/>
          </a:xfrm>
          <a:prstGeom prst="rect">
            <a:avLst/>
          </a:prstGeom>
          <a:solidFill>
            <a:srgbClr val="F2F2F2"/>
          </a:solidFill>
          <a:ln>
            <a:noFill/>
          </a:ln>
        </p:spPr>
        <p:txBody>
          <a:bodyPr anchorCtr="0" anchor="ctr" bIns="0" lIns="0" spcFirstLastPara="1" rIns="0" wrap="square" tIns="0">
            <a:noAutofit/>
          </a:bodyPr>
          <a:lstStyle>
            <a:lvl1pPr lvl="0" marR="0" rtl="0" algn="ctr">
              <a:spcBef>
                <a:spcPts val="200"/>
              </a:spcBef>
              <a:spcAft>
                <a:spcPts val="0"/>
              </a:spcAft>
              <a:buClr>
                <a:schemeClr val="accent1"/>
              </a:buClr>
              <a:buSzPts val="1100"/>
              <a:buFont typeface="Arial"/>
              <a:buNone/>
              <a:defRPr b="0" i="0" sz="1100" u="none" cap="none" strike="noStrike">
                <a:solidFill>
                  <a:schemeClr val="dk1"/>
                </a:solidFill>
                <a:latin typeface="Open Sans Light"/>
                <a:ea typeface="Open Sans Light"/>
                <a:cs typeface="Open Sans Light"/>
                <a:sym typeface="Open Sans Light"/>
              </a:defRPr>
            </a:lvl1pPr>
            <a:lvl2pPr lvl="1"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lvl="2"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lvl="3"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lvl="4"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
        <p:nvSpPr>
          <p:cNvPr id="625" name="Google Shape;625;p71"/>
          <p:cNvSpPr txBox="1"/>
          <p:nvPr>
            <p:ph idx="1" type="body"/>
          </p:nvPr>
        </p:nvSpPr>
        <p:spPr>
          <a:xfrm>
            <a:off x="2600781" y="951569"/>
            <a:ext cx="1859858" cy="2651760"/>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b="1" sz="1100">
                <a:solidFill>
                  <a:schemeClr val="accent1"/>
                </a:solidFill>
                <a:latin typeface="Open Sans"/>
                <a:ea typeface="Open Sans"/>
                <a:cs typeface="Open Sans"/>
                <a:sym typeface="Open Sans"/>
              </a:defRPr>
            </a:lvl1pPr>
            <a:lvl2pPr indent="-228600" lvl="1" marL="914400" algn="l">
              <a:spcBef>
                <a:spcPts val="200"/>
              </a:spcBef>
              <a:spcAft>
                <a:spcPts val="0"/>
              </a:spcAft>
              <a:buSzPts val="1100"/>
              <a:buFont typeface="Open Sans Light"/>
              <a:buNone/>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26" name="Google Shape;626;p71"/>
          <p:cNvSpPr txBox="1"/>
          <p:nvPr>
            <p:ph idx="4" type="body"/>
          </p:nvPr>
        </p:nvSpPr>
        <p:spPr>
          <a:xfrm>
            <a:off x="6598342" y="951569"/>
            <a:ext cx="1859858" cy="2651760"/>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b="1" sz="1100">
                <a:solidFill>
                  <a:schemeClr val="accent1"/>
                </a:solidFill>
                <a:latin typeface="Open Sans"/>
                <a:ea typeface="Open Sans"/>
                <a:cs typeface="Open Sans"/>
                <a:sym typeface="Open Sans"/>
              </a:defRPr>
            </a:lvl1pPr>
            <a:lvl2pPr indent="-228600" lvl="1" marL="914400" algn="l">
              <a:spcBef>
                <a:spcPts val="200"/>
              </a:spcBef>
              <a:spcAft>
                <a:spcPts val="0"/>
              </a:spcAft>
              <a:buSzPts val="1100"/>
              <a:buFont typeface="Open Sans Light"/>
              <a:buNone/>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27" name="Google Shape;627;p71"/>
          <p:cNvSpPr txBox="1"/>
          <p:nvPr>
            <p:ph idx="5" type="body"/>
          </p:nvPr>
        </p:nvSpPr>
        <p:spPr>
          <a:xfrm>
            <a:off x="685800" y="3735424"/>
            <a:ext cx="3774839"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
        <p:nvSpPr>
          <p:cNvPr id="628" name="Google Shape;628;p71"/>
          <p:cNvSpPr txBox="1"/>
          <p:nvPr>
            <p:ph idx="6" type="body"/>
          </p:nvPr>
        </p:nvSpPr>
        <p:spPr>
          <a:xfrm>
            <a:off x="4693478" y="3735424"/>
            <a:ext cx="3764722" cy="719138"/>
          </a:xfrm>
          <a:prstGeom prst="rect">
            <a:avLst/>
          </a:prstGeom>
          <a:noFill/>
          <a:ln>
            <a:noFill/>
          </a:ln>
        </p:spPr>
        <p:txBody>
          <a:bodyPr anchorCtr="0" anchor="t" bIns="0" lIns="0" spcFirstLastPara="1" rIns="0" wrap="square" tIns="0">
            <a:noAutofit/>
          </a:bodyPr>
          <a:lstStyle>
            <a:lvl1pPr indent="-228600" lvl="0" marL="457200" algn="l">
              <a:spcBef>
                <a:spcPts val="200"/>
              </a:spcBef>
              <a:spcAft>
                <a:spcPts val="0"/>
              </a:spcAft>
              <a:buSzPts val="1100"/>
              <a:buNone/>
              <a:defRPr sz="1100"/>
            </a:lvl1pPr>
            <a:lvl2pPr indent="-298450" lvl="1" marL="914400" algn="l">
              <a:spcBef>
                <a:spcPts val="200"/>
              </a:spcBef>
              <a:spcAft>
                <a:spcPts val="0"/>
              </a:spcAft>
              <a:buSzPts val="1100"/>
              <a:buFont typeface="Arial"/>
              <a:buChar char="•"/>
              <a:defRPr sz="1100"/>
            </a:lvl2pPr>
            <a:lvl3pPr indent="-298450" lvl="2" marL="1371600" algn="l">
              <a:spcBef>
                <a:spcPts val="200"/>
              </a:spcBef>
              <a:spcAft>
                <a:spcPts val="0"/>
              </a:spcAft>
              <a:buSzPts val="1100"/>
              <a:buChar char="•"/>
              <a:defRPr sz="1100"/>
            </a:lvl3pPr>
            <a:lvl4pPr indent="-298450" lvl="3" marL="1828800" algn="l">
              <a:spcBef>
                <a:spcPts val="200"/>
              </a:spcBef>
              <a:spcAft>
                <a:spcPts val="0"/>
              </a:spcAft>
              <a:buSzPts val="1100"/>
              <a:buChar char="–"/>
              <a:defRPr sz="1100"/>
            </a:lvl4pPr>
            <a:lvl5pPr indent="-298450" lvl="4" marL="2286000" algn="l">
              <a:spcBef>
                <a:spcPts val="200"/>
              </a:spcBef>
              <a:spcAft>
                <a:spcPts val="0"/>
              </a:spcAft>
              <a:buSzPts val="1100"/>
              <a:buChar char="»"/>
              <a:defRPr sz="1100"/>
            </a:lvl5pPr>
            <a:lvl6pPr indent="-317500" lvl="5" marL="2743200" algn="l">
              <a:spcBef>
                <a:spcPts val="300"/>
              </a:spcBef>
              <a:spcAft>
                <a:spcPts val="0"/>
              </a:spcAft>
              <a:buClr>
                <a:schemeClr val="dk1"/>
              </a:buClr>
              <a:buSzPts val="1400"/>
              <a:buChar char="•"/>
              <a:defRPr/>
            </a:lvl6pPr>
            <a:lvl7pPr indent="-317500" lvl="6" marL="3200400" algn="l">
              <a:spcBef>
                <a:spcPts val="300"/>
              </a:spcBef>
              <a:spcAft>
                <a:spcPts val="0"/>
              </a:spcAft>
              <a:buClr>
                <a:schemeClr val="dk1"/>
              </a:buClr>
              <a:buSzPts val="1400"/>
              <a:buChar char="•"/>
              <a:defRPr/>
            </a:lvl7pPr>
            <a:lvl8pPr indent="-317500" lvl="7" marL="3657600" algn="l">
              <a:spcBef>
                <a:spcPts val="300"/>
              </a:spcBef>
              <a:spcAft>
                <a:spcPts val="0"/>
              </a:spcAft>
              <a:buClr>
                <a:schemeClr val="dk1"/>
              </a:buClr>
              <a:buSzPts val="1400"/>
              <a:buChar char="•"/>
              <a:defRPr/>
            </a:lvl8pPr>
            <a:lvl9pPr indent="-317500" lvl="8" marL="4114800" algn="l">
              <a:spcBef>
                <a:spcPts val="3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cSld name="2_Title Slide">
    <p:bg>
      <p:bgPr>
        <a:gradFill>
          <a:gsLst>
            <a:gs pos="0">
              <a:schemeClr val="accent1"/>
            </a:gs>
            <a:gs pos="100000">
              <a:schemeClr val="accent5"/>
            </a:gs>
          </a:gsLst>
          <a:lin ang="5400000" scaled="0"/>
        </a:gradFill>
      </p:bgPr>
    </p:bg>
    <p:spTree>
      <p:nvGrpSpPr>
        <p:cNvPr id="629" name="Shape 629"/>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4" name="Shape 634"/>
        <p:cNvGrpSpPr/>
        <p:nvPr/>
      </p:nvGrpSpPr>
      <p:grpSpPr>
        <a:xfrm>
          <a:off x="0" y="0"/>
          <a:ext cx="0" cy="0"/>
          <a:chOff x="0" y="0"/>
          <a:chExt cx="0" cy="0"/>
        </a:xfrm>
      </p:grpSpPr>
      <p:sp>
        <p:nvSpPr>
          <p:cNvPr id="635" name="Google Shape;635;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36" name="Google Shape;636;p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7" name="Google Shape;63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8" name="Shape 638"/>
        <p:cNvGrpSpPr/>
        <p:nvPr/>
      </p:nvGrpSpPr>
      <p:grpSpPr>
        <a:xfrm>
          <a:off x="0" y="0"/>
          <a:ext cx="0" cy="0"/>
          <a:chOff x="0" y="0"/>
          <a:chExt cx="0" cy="0"/>
        </a:xfrm>
      </p:grpSpPr>
      <p:sp>
        <p:nvSpPr>
          <p:cNvPr id="639" name="Google Shape;639;p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0" name="Google Shape;64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41" name="Shape 641"/>
        <p:cNvGrpSpPr/>
        <p:nvPr/>
      </p:nvGrpSpPr>
      <p:grpSpPr>
        <a:xfrm>
          <a:off x="0" y="0"/>
          <a:ext cx="0" cy="0"/>
          <a:chOff x="0" y="0"/>
          <a:chExt cx="0" cy="0"/>
        </a:xfrm>
      </p:grpSpPr>
      <p:sp>
        <p:nvSpPr>
          <p:cNvPr id="642" name="Google Shape;642;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3" name="Google Shape;643;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4" name="Google Shape;64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45" name="Shape 645"/>
        <p:cNvGrpSpPr/>
        <p:nvPr/>
      </p:nvGrpSpPr>
      <p:grpSpPr>
        <a:xfrm>
          <a:off x="0" y="0"/>
          <a:ext cx="0" cy="0"/>
          <a:chOff x="0" y="0"/>
          <a:chExt cx="0" cy="0"/>
        </a:xfrm>
      </p:grpSpPr>
      <p:sp>
        <p:nvSpPr>
          <p:cNvPr id="646" name="Google Shape;64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7" name="Google Shape;647;p7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8" name="Google Shape;648;p7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9" name="Google Shape;64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0" name="Shape 650"/>
        <p:cNvGrpSpPr/>
        <p:nvPr/>
      </p:nvGrpSpPr>
      <p:grpSpPr>
        <a:xfrm>
          <a:off x="0" y="0"/>
          <a:ext cx="0" cy="0"/>
          <a:chOff x="0" y="0"/>
          <a:chExt cx="0" cy="0"/>
        </a:xfrm>
      </p:grpSpPr>
      <p:sp>
        <p:nvSpPr>
          <p:cNvPr id="651" name="Google Shape;65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2" name="Google Shape;652;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53" name="Shape 653"/>
        <p:cNvGrpSpPr/>
        <p:nvPr/>
      </p:nvGrpSpPr>
      <p:grpSpPr>
        <a:xfrm>
          <a:off x="0" y="0"/>
          <a:ext cx="0" cy="0"/>
          <a:chOff x="0" y="0"/>
          <a:chExt cx="0" cy="0"/>
        </a:xfrm>
      </p:grpSpPr>
      <p:sp>
        <p:nvSpPr>
          <p:cNvPr id="654" name="Google Shape;654;p7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5" name="Google Shape;655;p7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6" name="Google Shape;65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7" name="Shape 657"/>
        <p:cNvGrpSpPr/>
        <p:nvPr/>
      </p:nvGrpSpPr>
      <p:grpSpPr>
        <a:xfrm>
          <a:off x="0" y="0"/>
          <a:ext cx="0" cy="0"/>
          <a:chOff x="0" y="0"/>
          <a:chExt cx="0" cy="0"/>
        </a:xfrm>
      </p:grpSpPr>
      <p:sp>
        <p:nvSpPr>
          <p:cNvPr id="658" name="Google Shape;658;p8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59" name="Google Shape;65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60" name="Shape 660"/>
        <p:cNvGrpSpPr/>
        <p:nvPr/>
      </p:nvGrpSpPr>
      <p:grpSpPr>
        <a:xfrm>
          <a:off x="0" y="0"/>
          <a:ext cx="0" cy="0"/>
          <a:chOff x="0" y="0"/>
          <a:chExt cx="0" cy="0"/>
        </a:xfrm>
      </p:grpSpPr>
      <p:sp>
        <p:nvSpPr>
          <p:cNvPr id="661" name="Google Shape;661;p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3" name="Google Shape;663;p8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4" name="Google Shape;664;p8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5" name="Google Shape;66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6" name="Shape 666"/>
        <p:cNvGrpSpPr/>
        <p:nvPr/>
      </p:nvGrpSpPr>
      <p:grpSpPr>
        <a:xfrm>
          <a:off x="0" y="0"/>
          <a:ext cx="0" cy="0"/>
          <a:chOff x="0" y="0"/>
          <a:chExt cx="0" cy="0"/>
        </a:xfrm>
      </p:grpSpPr>
      <p:sp>
        <p:nvSpPr>
          <p:cNvPr id="667" name="Google Shape;667;p8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68" name="Google Shape;66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69" name="Shape 669"/>
        <p:cNvGrpSpPr/>
        <p:nvPr/>
      </p:nvGrpSpPr>
      <p:grpSpPr>
        <a:xfrm>
          <a:off x="0" y="0"/>
          <a:ext cx="0" cy="0"/>
          <a:chOff x="0" y="0"/>
          <a:chExt cx="0" cy="0"/>
        </a:xfrm>
      </p:grpSpPr>
      <p:sp>
        <p:nvSpPr>
          <p:cNvPr id="670" name="Google Shape;670;p8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1" name="Google Shape;671;p8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72" name="Google Shape;672;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3" name="Shape 673"/>
        <p:cNvGrpSpPr/>
        <p:nvPr/>
      </p:nvGrpSpPr>
      <p:grpSpPr>
        <a:xfrm>
          <a:off x="0" y="0"/>
          <a:ext cx="0" cy="0"/>
          <a:chOff x="0" y="0"/>
          <a:chExt cx="0" cy="0"/>
        </a:xfrm>
      </p:grpSpPr>
      <p:sp>
        <p:nvSpPr>
          <p:cNvPr id="674" name="Google Shape;674;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theme" Target="../theme/theme2.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209971"/>
            <a:ext cx="7772400" cy="613171"/>
          </a:xfrm>
          <a:prstGeom prst="rect">
            <a:avLst/>
          </a:prstGeom>
          <a:noFill/>
          <a:ln>
            <a:noFill/>
          </a:ln>
        </p:spPr>
        <p:txBody>
          <a:bodyPr anchorCtr="0" anchor="ctr" bIns="0" lIns="0" spcFirstLastPara="1" rIns="0" wrap="square" tIns="0">
            <a:noAutofit/>
          </a:bodyPr>
          <a:lstStyle>
            <a:lvl1pPr lvl="0" marR="0" rtl="0" algn="ctr">
              <a:lnSpc>
                <a:spcPct val="86000"/>
              </a:lnSpc>
              <a:spcBef>
                <a:spcPts val="0"/>
              </a:spcBef>
              <a:spcAft>
                <a:spcPts val="0"/>
              </a:spcAft>
              <a:buClr>
                <a:schemeClr val="dk1"/>
              </a:buClr>
              <a:buSzPts val="2100"/>
              <a:buFont typeface="Open Sans Light"/>
              <a:buNone/>
              <a:defRPr b="0" i="0" sz="2100" u="none" cap="none" strike="noStrike">
                <a:solidFill>
                  <a:schemeClr val="dk1"/>
                </a:solidFill>
                <a:latin typeface="Open Sans Light"/>
                <a:ea typeface="Open Sans Light"/>
                <a:cs typeface="Open Sans Light"/>
                <a:sym typeface="Open Sans Light"/>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85800" y="914400"/>
            <a:ext cx="7772400" cy="3470672"/>
          </a:xfrm>
          <a:prstGeom prst="rect">
            <a:avLst/>
          </a:prstGeom>
          <a:noFill/>
          <a:ln>
            <a:noFill/>
          </a:ln>
        </p:spPr>
        <p:txBody>
          <a:bodyPr anchorCtr="0" anchor="t" bIns="0" lIns="0" spcFirstLastPara="1" rIns="0" wrap="square" tIns="0">
            <a:noAutofit/>
          </a:bodyPr>
          <a:lstStyle>
            <a:lvl1pPr indent="-323850" lvl="0" marL="457200" marR="0" rtl="0" algn="l">
              <a:spcBef>
                <a:spcPts val="300"/>
              </a:spcBef>
              <a:spcAft>
                <a:spcPts val="0"/>
              </a:spcAft>
              <a:buClr>
                <a:schemeClr val="accent1"/>
              </a:buClr>
              <a:buSzPts val="1500"/>
              <a:buFont typeface="Arial"/>
              <a:buChar char="•"/>
              <a:defRPr b="0" i="0" sz="1500" u="none" cap="none" strike="noStrike">
                <a:solidFill>
                  <a:schemeClr val="dk1"/>
                </a:solidFill>
                <a:latin typeface="Open Sans Light"/>
                <a:ea typeface="Open Sans Light"/>
                <a:cs typeface="Open Sans Light"/>
                <a:sym typeface="Open Sans Light"/>
              </a:defRPr>
            </a:lvl1pPr>
            <a:lvl2pPr indent="-304800" lvl="1" marL="914400"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2pPr>
            <a:lvl3pPr indent="-304800" lvl="2" marL="1371600"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3pPr>
            <a:lvl4pPr indent="-304800" lvl="3" marL="1828800"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4pPr>
            <a:lvl5pPr indent="-304800" lvl="4" marL="2286000" marR="0" rtl="0" algn="l">
              <a:spcBef>
                <a:spcPts val="200"/>
              </a:spcBef>
              <a:spcAft>
                <a:spcPts val="0"/>
              </a:spcAft>
              <a:buClr>
                <a:schemeClr val="accent1"/>
              </a:buClr>
              <a:buSzPts val="1200"/>
              <a:buFont typeface="Arial"/>
              <a:buChar char="»"/>
              <a:defRPr b="0" i="0" sz="1200" u="none" cap="none" strike="noStrike">
                <a:solidFill>
                  <a:schemeClr val="dk1"/>
                </a:solidFill>
                <a:latin typeface="Open Sans Light"/>
                <a:ea typeface="Open Sans Light"/>
                <a:cs typeface="Open Sans Light"/>
                <a:sym typeface="Open Sans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30" name="Shape 630"/>
        <p:cNvGrpSpPr/>
        <p:nvPr/>
      </p:nvGrpSpPr>
      <p:grpSpPr>
        <a:xfrm>
          <a:off x="0" y="0"/>
          <a:ext cx="0" cy="0"/>
          <a:chOff x="0" y="0"/>
          <a:chExt cx="0" cy="0"/>
        </a:xfrm>
      </p:grpSpPr>
      <p:sp>
        <p:nvSpPr>
          <p:cNvPr id="631" name="Google Shape;631;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2" name="Google Shape;632;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33" name="Google Shape;63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hyperlink" Target="https://towardsdatascience.com/understanding-gru-networks-2ef37df6c9be" TargetMode="External"/><Relationship Id="rId7"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35.jpg"/><Relationship Id="rId5" Type="http://schemas.openxmlformats.org/officeDocument/2006/relationships/image" Target="../media/image5.jpg"/><Relationship Id="rId6" Type="http://schemas.openxmlformats.org/officeDocument/2006/relationships/image" Target="../media/image11.png"/><Relationship Id="rId7" Type="http://schemas.openxmlformats.org/officeDocument/2006/relationships/image" Target="../media/image4.jp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hyperlink" Target="http://ai.stanford.edu/~pawan/publications/KPK-NIPS2010.pdf" TargetMode="External"/><Relationship Id="rId5"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33.png"/><Relationship Id="rId5"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pic>
        <p:nvPicPr>
          <p:cNvPr id="679" name="Google Shape;679;p85"/>
          <p:cNvPicPr preferRelativeResize="0"/>
          <p:nvPr/>
        </p:nvPicPr>
        <p:blipFill>
          <a:blip r:embed="rId3">
            <a:alphaModFix/>
          </a:blip>
          <a:stretch>
            <a:fillRect/>
          </a:stretch>
        </p:blipFill>
        <p:spPr>
          <a:xfrm>
            <a:off x="-118538" y="-2"/>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pic>
        <p:nvPicPr>
          <p:cNvPr id="801" name="Google Shape;801;p94"/>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802" name="Google Shape;802;p94"/>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Fundamental Analysis</a:t>
            </a:r>
            <a:endParaRPr b="1" sz="2800">
              <a:solidFill>
                <a:srgbClr val="44485B"/>
              </a:solidFill>
              <a:latin typeface="Proxima Nova"/>
              <a:ea typeface="Proxima Nova"/>
              <a:cs typeface="Proxima Nova"/>
              <a:sym typeface="Proxima Nova"/>
            </a:endParaRPr>
          </a:p>
          <a:p>
            <a:pPr indent="0" lvl="0" marL="0" rtl="0" algn="ctr">
              <a:spcBef>
                <a:spcPts val="0"/>
              </a:spcBef>
              <a:spcAft>
                <a:spcPts val="0"/>
              </a:spcAft>
              <a:buNone/>
            </a:pPr>
            <a:r>
              <a:t/>
            </a:r>
            <a:endParaRPr b="1" sz="2800">
              <a:solidFill>
                <a:srgbClr val="44485B"/>
              </a:solidFill>
              <a:latin typeface="Proxima Nova"/>
              <a:ea typeface="Proxima Nova"/>
              <a:cs typeface="Proxima Nova"/>
              <a:sym typeface="Proxima Nova"/>
            </a:endParaRPr>
          </a:p>
        </p:txBody>
      </p:sp>
      <p:sp>
        <p:nvSpPr>
          <p:cNvPr id="803" name="Google Shape;803;p94"/>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4"/>
          <p:cNvSpPr txBox="1"/>
          <p:nvPr/>
        </p:nvSpPr>
        <p:spPr>
          <a:xfrm>
            <a:off x="947125" y="1041975"/>
            <a:ext cx="2469000" cy="462600"/>
          </a:xfrm>
          <a:prstGeom prst="rect">
            <a:avLst/>
          </a:prstGeom>
          <a:solidFill>
            <a:schemeClr val="accent1"/>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MULTILAYER DIMENSION REDUCTION</a:t>
            </a:r>
            <a:endParaRPr sz="1200">
              <a:solidFill>
                <a:srgbClr val="FFFFFF"/>
              </a:solidFill>
              <a:latin typeface="Open Sans Light"/>
              <a:ea typeface="Open Sans Light"/>
              <a:cs typeface="Open Sans Light"/>
              <a:sym typeface="Open Sans Light"/>
            </a:endParaRPr>
          </a:p>
        </p:txBody>
      </p:sp>
      <p:sp>
        <p:nvSpPr>
          <p:cNvPr id="805" name="Google Shape;805;p94"/>
          <p:cNvSpPr txBox="1"/>
          <p:nvPr/>
        </p:nvSpPr>
        <p:spPr>
          <a:xfrm>
            <a:off x="948450" y="1504526"/>
            <a:ext cx="2469000" cy="1606800"/>
          </a:xfrm>
          <a:prstGeom prst="rect">
            <a:avLst/>
          </a:prstGeom>
          <a:solidFill>
            <a:schemeClr val="accent1">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Natural language processing + Statistical pattern recognition + sentiment analysis</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Predicts based on the words used in adjacent news-headlines in the previous few hours</a:t>
            </a:r>
            <a:endParaRPr sz="1100">
              <a:solidFill>
                <a:schemeClr val="dk1"/>
              </a:solidFill>
              <a:latin typeface="Open Sans Light"/>
              <a:ea typeface="Open Sans Light"/>
              <a:cs typeface="Open Sans Light"/>
              <a:sym typeface="Open Sans Light"/>
            </a:endParaRPr>
          </a:p>
        </p:txBody>
      </p:sp>
      <p:sp>
        <p:nvSpPr>
          <p:cNvPr id="806" name="Google Shape;806;p94"/>
          <p:cNvSpPr txBox="1"/>
          <p:nvPr/>
        </p:nvSpPr>
        <p:spPr>
          <a:xfrm>
            <a:off x="902150" y="3234202"/>
            <a:ext cx="2469000" cy="424500"/>
          </a:xfrm>
          <a:prstGeom prst="rect">
            <a:avLst/>
          </a:prstGeom>
          <a:solidFill>
            <a:schemeClr val="accent4"/>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NOVEL TREE REPRESENTATION</a:t>
            </a:r>
            <a:endParaRPr sz="1200">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1200">
              <a:solidFill>
                <a:srgbClr val="FFFFFF"/>
              </a:solidFill>
              <a:latin typeface="Open Sans Light"/>
              <a:ea typeface="Open Sans Light"/>
              <a:cs typeface="Open Sans Light"/>
              <a:sym typeface="Open Sans Light"/>
            </a:endParaRPr>
          </a:p>
        </p:txBody>
      </p:sp>
      <p:sp>
        <p:nvSpPr>
          <p:cNvPr id="807" name="Google Shape;807;p94"/>
          <p:cNvSpPr txBox="1"/>
          <p:nvPr/>
        </p:nvSpPr>
        <p:spPr>
          <a:xfrm>
            <a:off x="902150" y="3658800"/>
            <a:ext cx="2469000" cy="1358100"/>
          </a:xfrm>
          <a:prstGeom prst="rect">
            <a:avLst/>
          </a:prstGeom>
          <a:solidFill>
            <a:schemeClr val="accent4">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Use SemTree</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Predictive models with tree kernels using SVM</a:t>
            </a:r>
            <a:endParaRPr sz="1100">
              <a:solidFill>
                <a:srgbClr val="595959"/>
              </a:solidFill>
              <a:latin typeface="Proxima Nova"/>
              <a:ea typeface="Proxima Nova"/>
              <a:cs typeface="Proxima Nova"/>
              <a:sym typeface="Proxima Nova"/>
            </a:endParaRPr>
          </a:p>
          <a:p>
            <a:pPr indent="0" lvl="0" marL="0" marR="0" rtl="0" algn="l">
              <a:spcBef>
                <a:spcPts val="1600"/>
              </a:spcBef>
              <a:spcAft>
                <a:spcPts val="0"/>
              </a:spcAft>
              <a:buNone/>
            </a:pPr>
            <a:r>
              <a:t/>
            </a:r>
            <a:endParaRPr sz="1100">
              <a:solidFill>
                <a:schemeClr val="dk1"/>
              </a:solidFill>
              <a:latin typeface="Open Sans Light"/>
              <a:ea typeface="Open Sans Light"/>
              <a:cs typeface="Open Sans Light"/>
              <a:sym typeface="Open Sans Light"/>
            </a:endParaRPr>
          </a:p>
        </p:txBody>
      </p:sp>
      <p:sp>
        <p:nvSpPr>
          <p:cNvPr id="808" name="Google Shape;808;p94"/>
          <p:cNvSpPr txBox="1"/>
          <p:nvPr/>
        </p:nvSpPr>
        <p:spPr>
          <a:xfrm>
            <a:off x="3617375" y="1041826"/>
            <a:ext cx="2469000" cy="462600"/>
          </a:xfrm>
          <a:prstGeom prst="rect">
            <a:avLst/>
          </a:prstGeom>
          <a:solidFill>
            <a:schemeClr val="accent2"/>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EVENT-DRIVEN STOCK MARKET PREDICTION</a:t>
            </a:r>
            <a:endParaRPr sz="1200">
              <a:solidFill>
                <a:srgbClr val="FFFFFF"/>
              </a:solidFill>
              <a:latin typeface="Open Sans Light"/>
              <a:ea typeface="Open Sans Light"/>
              <a:cs typeface="Open Sans Light"/>
              <a:sym typeface="Open Sans Light"/>
            </a:endParaRPr>
          </a:p>
        </p:txBody>
      </p:sp>
      <p:sp>
        <p:nvSpPr>
          <p:cNvPr id="809" name="Google Shape;809;p94"/>
          <p:cNvSpPr txBox="1"/>
          <p:nvPr/>
        </p:nvSpPr>
        <p:spPr>
          <a:xfrm>
            <a:off x="3618725" y="1504526"/>
            <a:ext cx="2469000" cy="1606800"/>
          </a:xfrm>
          <a:prstGeom prst="rect">
            <a:avLst/>
          </a:prstGeom>
          <a:solidFill>
            <a:schemeClr val="accent2">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Extract events from news text, and represented as dense vectors</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Trained using a novel neural tensor network</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CNN model both short-term and long-term influences of events</a:t>
            </a:r>
            <a:endParaRPr sz="1100">
              <a:solidFill>
                <a:srgbClr val="595959"/>
              </a:solidFill>
              <a:latin typeface="Proxima Nova"/>
              <a:ea typeface="Proxima Nova"/>
              <a:cs typeface="Proxima Nova"/>
              <a:sym typeface="Proxima Nova"/>
            </a:endParaRPr>
          </a:p>
          <a:p>
            <a:pPr indent="0" lvl="0" marL="0" marR="0" rtl="0" algn="l">
              <a:spcBef>
                <a:spcPts val="1600"/>
              </a:spcBef>
              <a:spcAft>
                <a:spcPts val="0"/>
              </a:spcAft>
              <a:buNone/>
            </a:pPr>
            <a:r>
              <a:t/>
            </a:r>
            <a:endParaRPr sz="1100">
              <a:solidFill>
                <a:schemeClr val="dk1"/>
              </a:solidFill>
              <a:latin typeface="Open Sans Light"/>
              <a:ea typeface="Open Sans Light"/>
              <a:cs typeface="Open Sans Light"/>
              <a:sym typeface="Open Sans Light"/>
            </a:endParaRPr>
          </a:p>
        </p:txBody>
      </p:sp>
      <p:sp>
        <p:nvSpPr>
          <p:cNvPr id="810" name="Google Shape;810;p94"/>
          <p:cNvSpPr txBox="1"/>
          <p:nvPr/>
        </p:nvSpPr>
        <p:spPr>
          <a:xfrm>
            <a:off x="3618050" y="3233963"/>
            <a:ext cx="2469000" cy="424500"/>
          </a:xfrm>
          <a:prstGeom prst="rect">
            <a:avLst/>
          </a:prstGeom>
          <a:solidFill>
            <a:schemeClr val="accent5"/>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EXTRACTION OF EXPRESSIVE FEATURES</a:t>
            </a:r>
            <a:endParaRPr sz="1200">
              <a:solidFill>
                <a:srgbClr val="FFFFFF"/>
              </a:solidFill>
              <a:latin typeface="Open Sans Light"/>
              <a:ea typeface="Open Sans Light"/>
              <a:cs typeface="Open Sans Light"/>
              <a:sym typeface="Open Sans Light"/>
            </a:endParaRPr>
          </a:p>
        </p:txBody>
      </p:sp>
      <p:sp>
        <p:nvSpPr>
          <p:cNvPr id="811" name="Google Shape;811;p94"/>
          <p:cNvSpPr txBox="1"/>
          <p:nvPr/>
        </p:nvSpPr>
        <p:spPr>
          <a:xfrm>
            <a:off x="3619400" y="3658700"/>
            <a:ext cx="2469000" cy="1358100"/>
          </a:xfrm>
          <a:prstGeom prst="rect">
            <a:avLst/>
          </a:prstGeom>
          <a:solidFill>
            <a:schemeClr val="accent5">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Extract large scale of expressive features </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Employs robust feature selection</a:t>
            </a:r>
            <a:endParaRPr sz="1100">
              <a:solidFill>
                <a:srgbClr val="595959"/>
              </a:solidFill>
              <a:latin typeface="Proxima Nova"/>
              <a:ea typeface="Proxima Nova"/>
              <a:cs typeface="Proxima Nova"/>
              <a:sym typeface="Proxima Nova"/>
            </a:endParaRPr>
          </a:p>
          <a:p>
            <a:pPr indent="0" lvl="0" marL="0" marR="0" rtl="0" algn="l">
              <a:spcBef>
                <a:spcPts val="1600"/>
              </a:spcBef>
              <a:spcAft>
                <a:spcPts val="0"/>
              </a:spcAft>
              <a:buNone/>
            </a:pPr>
            <a:r>
              <a:t/>
            </a:r>
            <a:endParaRPr sz="1100">
              <a:solidFill>
                <a:schemeClr val="dk1"/>
              </a:solidFill>
              <a:latin typeface="Open Sans Light"/>
              <a:ea typeface="Open Sans Light"/>
              <a:cs typeface="Open Sans Light"/>
              <a:sym typeface="Open Sans Light"/>
            </a:endParaRPr>
          </a:p>
        </p:txBody>
      </p:sp>
      <p:sp>
        <p:nvSpPr>
          <p:cNvPr id="812" name="Google Shape;812;p94"/>
          <p:cNvSpPr txBox="1"/>
          <p:nvPr/>
        </p:nvSpPr>
        <p:spPr>
          <a:xfrm>
            <a:off x="6249225" y="1041828"/>
            <a:ext cx="2469000" cy="462600"/>
          </a:xfrm>
          <a:prstGeom prst="rect">
            <a:avLst/>
          </a:prstGeom>
          <a:solidFill>
            <a:schemeClr val="accent3"/>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TEXT REGRESSION TASK</a:t>
            </a:r>
            <a:endParaRPr sz="1200">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1200">
              <a:solidFill>
                <a:srgbClr val="FFFFFF"/>
              </a:solidFill>
              <a:latin typeface="Open Sans Light"/>
              <a:ea typeface="Open Sans Light"/>
              <a:cs typeface="Open Sans Light"/>
              <a:sym typeface="Open Sans Light"/>
            </a:endParaRPr>
          </a:p>
        </p:txBody>
      </p:sp>
      <p:sp>
        <p:nvSpPr>
          <p:cNvPr id="813" name="Google Shape;813;p94"/>
          <p:cNvSpPr txBox="1"/>
          <p:nvPr/>
        </p:nvSpPr>
        <p:spPr>
          <a:xfrm>
            <a:off x="6250575" y="1504525"/>
            <a:ext cx="2469000" cy="1606800"/>
          </a:xfrm>
          <a:prstGeom prst="rect">
            <a:avLst/>
          </a:prstGeom>
          <a:solidFill>
            <a:schemeClr val="accent3">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Novel semiparametric Gaussian copula regression</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Predict the volatility of stock prices</a:t>
            </a:r>
            <a:endParaRPr sz="1100">
              <a:solidFill>
                <a:schemeClr val="dk1"/>
              </a:solidFill>
              <a:latin typeface="Open Sans Light"/>
              <a:ea typeface="Open Sans Light"/>
              <a:cs typeface="Open Sans Light"/>
              <a:sym typeface="Open Sans Light"/>
            </a:endParaRPr>
          </a:p>
        </p:txBody>
      </p:sp>
      <p:sp>
        <p:nvSpPr>
          <p:cNvPr id="814" name="Google Shape;814;p94"/>
          <p:cNvSpPr txBox="1"/>
          <p:nvPr/>
        </p:nvSpPr>
        <p:spPr>
          <a:xfrm>
            <a:off x="6249900" y="3234202"/>
            <a:ext cx="2469000" cy="424500"/>
          </a:xfrm>
          <a:prstGeom prst="rect">
            <a:avLst/>
          </a:prstGeom>
          <a:solidFill>
            <a:schemeClr val="accent6"/>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434343"/>
                </a:solidFill>
                <a:latin typeface="Open Sans Light"/>
                <a:ea typeface="Open Sans Light"/>
                <a:cs typeface="Open Sans Light"/>
                <a:sym typeface="Open Sans Light"/>
              </a:rPr>
              <a:t>SENTIMENTAL ANALYSIS</a:t>
            </a:r>
            <a:endParaRPr sz="1200">
              <a:solidFill>
                <a:srgbClr val="434343"/>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1200">
              <a:solidFill>
                <a:srgbClr val="FFFFFF"/>
              </a:solidFill>
              <a:latin typeface="Open Sans Light"/>
              <a:ea typeface="Open Sans Light"/>
              <a:cs typeface="Open Sans Light"/>
              <a:sym typeface="Open Sans Light"/>
            </a:endParaRPr>
          </a:p>
        </p:txBody>
      </p:sp>
      <p:sp>
        <p:nvSpPr>
          <p:cNvPr id="815" name="Google Shape;815;p94"/>
          <p:cNvSpPr txBox="1"/>
          <p:nvPr/>
        </p:nvSpPr>
        <p:spPr>
          <a:xfrm>
            <a:off x="6251250" y="3658800"/>
            <a:ext cx="2469000" cy="1358100"/>
          </a:xfrm>
          <a:prstGeom prst="rect">
            <a:avLst/>
          </a:prstGeom>
          <a:solidFill>
            <a:schemeClr val="accent6">
              <a:alpha val="20000"/>
            </a:schemeClr>
          </a:solidFill>
          <a:ln>
            <a:noFill/>
          </a:ln>
        </p:spPr>
        <p:txBody>
          <a:bodyPr anchorCtr="0" anchor="t" bIns="45725" lIns="91425" spcFirstLastPara="1" rIns="91425" wrap="square" tIns="45725">
            <a:noAutofit/>
          </a:bodyPr>
          <a:lstStyle/>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Generic sentiment analysis</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Study of tweets to predicted stock by various online emotions</a:t>
            </a:r>
            <a:endParaRPr sz="1100">
              <a:solidFill>
                <a:srgbClr val="595959"/>
              </a:solidFill>
              <a:latin typeface="Proxima Nova"/>
              <a:ea typeface="Proxima Nova"/>
              <a:cs typeface="Proxima Nova"/>
              <a:sym typeface="Proxima Nova"/>
            </a:endParaRPr>
          </a:p>
          <a:p>
            <a:pPr indent="-298450" lvl="0" marL="457200" rtl="0" algn="l">
              <a:lnSpc>
                <a:spcPct val="115000"/>
              </a:lnSpc>
              <a:spcBef>
                <a:spcPts val="0"/>
              </a:spcBef>
              <a:spcAft>
                <a:spcPts val="0"/>
              </a:spcAft>
              <a:buClr>
                <a:srgbClr val="595959"/>
              </a:buClr>
              <a:buSzPts val="1100"/>
              <a:buFont typeface="Proxima Nova"/>
              <a:buChar char="●"/>
            </a:pPr>
            <a:r>
              <a:rPr lang="en" sz="1100">
                <a:solidFill>
                  <a:srgbClr val="595959"/>
                </a:solidFill>
                <a:latin typeface="Proxima Nova"/>
                <a:ea typeface="Proxima Nova"/>
                <a:cs typeface="Proxima Nova"/>
                <a:sym typeface="Proxima Nova"/>
              </a:rPr>
              <a:t>Extract topics relating to the target stocks from social media</a:t>
            </a:r>
            <a:endParaRPr sz="1100">
              <a:solidFill>
                <a:srgbClr val="595959"/>
              </a:solidFill>
              <a:latin typeface="Proxima Nova"/>
              <a:ea typeface="Proxima Nova"/>
              <a:cs typeface="Proxima Nova"/>
              <a:sym typeface="Proxima Nova"/>
            </a:endParaRPr>
          </a:p>
          <a:p>
            <a:pPr indent="0" lvl="0" marL="0" marR="0" rtl="0" algn="l">
              <a:spcBef>
                <a:spcPts val="1600"/>
              </a:spcBef>
              <a:spcAft>
                <a:spcPts val="0"/>
              </a:spcAft>
              <a:buNone/>
            </a:pPr>
            <a:r>
              <a:t/>
            </a:r>
            <a:endParaRPr sz="1100">
              <a:solidFill>
                <a:schemeClr val="dk1"/>
              </a:solidFill>
              <a:latin typeface="Open Sans Light"/>
              <a:ea typeface="Open Sans Light"/>
              <a:cs typeface="Open Sans Light"/>
              <a:sym typeface="Open Sa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95"/>
          <p:cNvSpPr txBox="1"/>
          <p:nvPr>
            <p:ph type="title"/>
          </p:nvPr>
        </p:nvSpPr>
        <p:spPr>
          <a:xfrm>
            <a:off x="1260500" y="159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18B9D"/>
                </a:solidFill>
              </a:rPr>
              <a:t>However...</a:t>
            </a:r>
            <a:endParaRPr sz="3000">
              <a:solidFill>
                <a:srgbClr val="318B9D"/>
              </a:solidFill>
            </a:endParaRPr>
          </a:p>
        </p:txBody>
      </p:sp>
      <p:sp>
        <p:nvSpPr>
          <p:cNvPr id="821" name="Google Shape;821;p95"/>
          <p:cNvSpPr txBox="1"/>
          <p:nvPr>
            <p:ph idx="1" type="body"/>
          </p:nvPr>
        </p:nvSpPr>
        <p:spPr>
          <a:xfrm>
            <a:off x="1260500" y="2301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Very few of them paid enough attention to the quality, trustworthiness, and comprehensiveness of news</a:t>
            </a:r>
            <a:endParaRPr/>
          </a:p>
        </p:txBody>
      </p:sp>
      <p:pic>
        <p:nvPicPr>
          <p:cNvPr id="822" name="Google Shape;822;p95"/>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pic>
        <p:nvPicPr>
          <p:cNvPr id="827" name="Google Shape;827;p96"/>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828" name="Google Shape;828;p96"/>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HUMAN LEARNING PROCESS</a:t>
            </a:r>
            <a:endParaRPr b="1" sz="3600">
              <a:solidFill>
                <a:srgbClr val="FFFFFF"/>
              </a:solidFill>
              <a:latin typeface="Proxima Nova"/>
              <a:ea typeface="Proxima Nova"/>
              <a:cs typeface="Proxima Nova"/>
              <a:sym typeface="Proxima Nova"/>
            </a:endParaRPr>
          </a:p>
        </p:txBody>
      </p:sp>
      <p:sp>
        <p:nvSpPr>
          <p:cNvPr id="829" name="Google Shape;829;p96"/>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97"/>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HUMAN LEARNING PROCESS</a:t>
            </a:r>
            <a:endParaRPr b="1" sz="2800">
              <a:solidFill>
                <a:srgbClr val="44485B"/>
              </a:solidFill>
              <a:latin typeface="Proxima Nova"/>
              <a:ea typeface="Proxima Nova"/>
              <a:cs typeface="Proxima Nova"/>
              <a:sym typeface="Proxima Nova"/>
            </a:endParaRPr>
          </a:p>
          <a:p>
            <a:pPr indent="0" lvl="0" marL="0" rtl="0" algn="ctr">
              <a:spcBef>
                <a:spcPts val="0"/>
              </a:spcBef>
              <a:spcAft>
                <a:spcPts val="0"/>
              </a:spcAft>
              <a:buNone/>
            </a:pPr>
            <a:r>
              <a:t/>
            </a:r>
            <a:endParaRPr b="1" sz="2800">
              <a:solidFill>
                <a:srgbClr val="44485B"/>
              </a:solidFill>
              <a:latin typeface="Proxima Nova"/>
              <a:ea typeface="Proxima Nova"/>
              <a:cs typeface="Proxima Nova"/>
              <a:sym typeface="Proxima Nova"/>
            </a:endParaRPr>
          </a:p>
          <a:p>
            <a:pPr indent="0" lvl="0" marL="0" rtl="0" algn="ctr">
              <a:spcBef>
                <a:spcPts val="0"/>
              </a:spcBef>
              <a:spcAft>
                <a:spcPts val="0"/>
              </a:spcAft>
              <a:buNone/>
            </a:pPr>
            <a:r>
              <a:t/>
            </a:r>
            <a:endParaRPr b="1" sz="2800">
              <a:solidFill>
                <a:srgbClr val="44485B"/>
              </a:solidFill>
              <a:latin typeface="Proxima Nova"/>
              <a:ea typeface="Proxima Nova"/>
              <a:cs typeface="Proxima Nova"/>
              <a:sym typeface="Proxima Nova"/>
            </a:endParaRPr>
          </a:p>
        </p:txBody>
      </p:sp>
      <p:sp>
        <p:nvSpPr>
          <p:cNvPr id="836" name="Google Shape;836;p97"/>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7"/>
          <p:cNvSpPr/>
          <p:nvPr/>
        </p:nvSpPr>
        <p:spPr>
          <a:xfrm>
            <a:off x="838200" y="1906093"/>
            <a:ext cx="4153500" cy="9648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8" name="Google Shape;838;p97"/>
          <p:cNvSpPr/>
          <p:nvPr/>
        </p:nvSpPr>
        <p:spPr>
          <a:xfrm>
            <a:off x="838200" y="2864107"/>
            <a:ext cx="4153500" cy="964800"/>
          </a:xfrm>
          <a:prstGeom prst="rect">
            <a:avLst/>
          </a:prstGeom>
          <a:solidFill>
            <a:srgbClr val="CC412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39" name="Google Shape;839;p97"/>
          <p:cNvSpPr/>
          <p:nvPr/>
        </p:nvSpPr>
        <p:spPr>
          <a:xfrm>
            <a:off x="838200" y="948078"/>
            <a:ext cx="4153500" cy="964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40" name="Google Shape;840;p97"/>
          <p:cNvSpPr/>
          <p:nvPr/>
        </p:nvSpPr>
        <p:spPr>
          <a:xfrm>
            <a:off x="973678" y="4732180"/>
            <a:ext cx="3750501" cy="3327375"/>
          </a:xfrm>
          <a:custGeom>
            <a:rect b="b" l="l" r="r" t="t"/>
            <a:pathLst>
              <a:path extrusionOk="0" h="1379" w="1554">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rgbClr val="D8D8D8"/>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373737"/>
              </a:solidFill>
              <a:latin typeface="Arial"/>
              <a:ea typeface="Arial"/>
              <a:cs typeface="Arial"/>
              <a:sym typeface="Arial"/>
            </a:endParaRPr>
          </a:p>
        </p:txBody>
      </p:sp>
      <p:sp>
        <p:nvSpPr>
          <p:cNvPr id="841" name="Google Shape;841;p97"/>
          <p:cNvSpPr/>
          <p:nvPr/>
        </p:nvSpPr>
        <p:spPr>
          <a:xfrm rot="-5400000">
            <a:off x="4561967" y="1368782"/>
            <a:ext cx="1317058" cy="475485"/>
          </a:xfrm>
          <a:custGeom>
            <a:rect b="b" l="l" r="r" t="t"/>
            <a:pathLst>
              <a:path extrusionOk="0" h="475485" w="992134">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rgbClr val="318B9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842" name="Google Shape;842;p97"/>
          <p:cNvSpPr/>
          <p:nvPr/>
        </p:nvSpPr>
        <p:spPr>
          <a:xfrm rot="-5400000">
            <a:off x="4391101" y="2497642"/>
            <a:ext cx="1658792" cy="475485"/>
          </a:xfrm>
          <a:custGeom>
            <a:rect b="b" l="l" r="r" t="t"/>
            <a:pathLst>
              <a:path extrusionOk="0" h="475485" w="1249561">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rgbClr val="B775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200"/>
              <a:buFont typeface="Open Sans Light"/>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43" name="Google Shape;843;p97"/>
          <p:cNvSpPr/>
          <p:nvPr/>
        </p:nvSpPr>
        <p:spPr>
          <a:xfrm rot="-5400000">
            <a:off x="4207511" y="3639221"/>
            <a:ext cx="2025972" cy="475485"/>
          </a:xfrm>
          <a:custGeom>
            <a:rect b="b" l="l" r="r" t="t"/>
            <a:pathLst>
              <a:path extrusionOk="0" h="475485" w="1526156">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rgbClr val="85200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3200"/>
              <a:buFont typeface="Open Sans Light"/>
              <a:buNone/>
            </a:pPr>
            <a:r>
              <a:t/>
            </a:r>
            <a:endParaRPr b="0" i="0" sz="3200" u="none" cap="none" strike="noStrike">
              <a:solidFill>
                <a:srgbClr val="FFFFFF"/>
              </a:solidFill>
              <a:latin typeface="Open Sans Light"/>
              <a:ea typeface="Open Sans Light"/>
              <a:cs typeface="Open Sans Light"/>
              <a:sym typeface="Open Sans Light"/>
            </a:endParaRPr>
          </a:p>
        </p:txBody>
      </p:sp>
      <p:sp>
        <p:nvSpPr>
          <p:cNvPr id="844" name="Google Shape;844;p97"/>
          <p:cNvSpPr/>
          <p:nvPr/>
        </p:nvSpPr>
        <p:spPr>
          <a:xfrm>
            <a:off x="5457402" y="2261079"/>
            <a:ext cx="3873900" cy="1317000"/>
          </a:xfrm>
          <a:prstGeom prst="rect">
            <a:avLst/>
          </a:prstGeom>
          <a:solidFill>
            <a:schemeClr val="accent3"/>
          </a:solidFill>
          <a:ln>
            <a:noFill/>
          </a:ln>
        </p:spPr>
        <p:txBody>
          <a:bodyPr anchorCtr="0" anchor="ctr" bIns="34275" lIns="274325" spcFirstLastPara="1" rIns="68575" wrap="square" tIns="0">
            <a:noAutofit/>
          </a:bodyPr>
          <a:lstStyle/>
          <a:p>
            <a:pPr indent="0" lvl="0" marL="0" marR="0" rtl="0" algn="l">
              <a:lnSpc>
                <a:spcPct val="100000"/>
              </a:lnSpc>
              <a:spcBef>
                <a:spcPts val="0"/>
              </a:spcBef>
              <a:spcAft>
                <a:spcPts val="0"/>
              </a:spcAft>
              <a:buClr>
                <a:srgbClr val="FFFFFF"/>
              </a:buClr>
              <a:buSzPts val="3200"/>
              <a:buFont typeface="Open Sans Light"/>
              <a:buNone/>
            </a:pPr>
            <a:r>
              <a:rPr b="1" lang="en" sz="3200">
                <a:solidFill>
                  <a:srgbClr val="FFFFFF"/>
                </a:solidFill>
                <a:latin typeface="Open Sans"/>
                <a:ea typeface="Open Sans"/>
                <a:cs typeface="Open Sans"/>
                <a:sym typeface="Open Sans"/>
              </a:rPr>
              <a:t>D</a:t>
            </a:r>
            <a:endParaRPr b="1" sz="1100"/>
          </a:p>
        </p:txBody>
      </p:sp>
      <p:sp>
        <p:nvSpPr>
          <p:cNvPr id="845" name="Google Shape;845;p97"/>
          <p:cNvSpPr/>
          <p:nvPr/>
        </p:nvSpPr>
        <p:spPr>
          <a:xfrm>
            <a:off x="5457402" y="948079"/>
            <a:ext cx="3873900" cy="1317000"/>
          </a:xfrm>
          <a:prstGeom prst="rect">
            <a:avLst/>
          </a:prstGeom>
          <a:solidFill>
            <a:schemeClr val="accent1"/>
          </a:solidFill>
          <a:ln>
            <a:noFill/>
          </a:ln>
        </p:spPr>
        <p:txBody>
          <a:bodyPr anchorCtr="0" anchor="ctr" bIns="34275" lIns="274325" spcFirstLastPara="1" rIns="68575" wrap="square" tIns="0">
            <a:noAutofit/>
          </a:bodyPr>
          <a:lstStyle/>
          <a:p>
            <a:pPr indent="0" lvl="0" marL="0" marR="0" rtl="0" algn="l">
              <a:lnSpc>
                <a:spcPct val="100000"/>
              </a:lnSpc>
              <a:spcBef>
                <a:spcPts val="0"/>
              </a:spcBef>
              <a:spcAft>
                <a:spcPts val="0"/>
              </a:spcAft>
              <a:buClr>
                <a:srgbClr val="FFFFFF"/>
              </a:buClr>
              <a:buSzPts val="3200"/>
              <a:buFont typeface="Open Sans Light"/>
              <a:buNone/>
            </a:pPr>
            <a:r>
              <a:rPr b="1" lang="en" sz="3200">
                <a:solidFill>
                  <a:srgbClr val="FFFFFF"/>
                </a:solidFill>
                <a:latin typeface="Open Sans"/>
                <a:ea typeface="Open Sans"/>
                <a:cs typeface="Open Sans"/>
                <a:sym typeface="Open Sans"/>
              </a:rPr>
              <a:t>S</a:t>
            </a:r>
            <a:endParaRPr b="1" sz="1100"/>
          </a:p>
        </p:txBody>
      </p:sp>
      <p:sp>
        <p:nvSpPr>
          <p:cNvPr id="846" name="Google Shape;846;p97"/>
          <p:cNvSpPr/>
          <p:nvPr/>
        </p:nvSpPr>
        <p:spPr>
          <a:xfrm>
            <a:off x="5457402" y="3572973"/>
            <a:ext cx="3873900" cy="1317000"/>
          </a:xfrm>
          <a:prstGeom prst="rect">
            <a:avLst/>
          </a:prstGeom>
          <a:solidFill>
            <a:srgbClr val="CC4125"/>
          </a:solidFill>
          <a:ln>
            <a:noFill/>
          </a:ln>
        </p:spPr>
        <p:txBody>
          <a:bodyPr anchorCtr="0" anchor="ctr" bIns="34275" lIns="274325" spcFirstLastPara="1" rIns="68575" wrap="square" tIns="0">
            <a:noAutofit/>
          </a:bodyPr>
          <a:lstStyle/>
          <a:p>
            <a:pPr indent="0" lvl="0" marL="0" marR="0" rtl="0" algn="l">
              <a:lnSpc>
                <a:spcPct val="100000"/>
              </a:lnSpc>
              <a:spcBef>
                <a:spcPts val="0"/>
              </a:spcBef>
              <a:spcAft>
                <a:spcPts val="0"/>
              </a:spcAft>
              <a:buClr>
                <a:srgbClr val="FFFFFF"/>
              </a:buClr>
              <a:buSzPts val="3200"/>
              <a:buFont typeface="Open Sans Light"/>
              <a:buNone/>
            </a:pPr>
            <a:r>
              <a:rPr b="1" lang="en" sz="3200">
                <a:solidFill>
                  <a:srgbClr val="FFFFFF"/>
                </a:solidFill>
                <a:latin typeface="Open Sans"/>
                <a:ea typeface="Open Sans"/>
                <a:cs typeface="Open Sans"/>
                <a:sym typeface="Open Sans"/>
              </a:rPr>
              <a:t>E</a:t>
            </a:r>
            <a:endParaRPr b="1" sz="1100"/>
          </a:p>
        </p:txBody>
      </p:sp>
      <p:sp>
        <p:nvSpPr>
          <p:cNvPr id="847" name="Google Shape;847;p97"/>
          <p:cNvSpPr/>
          <p:nvPr/>
        </p:nvSpPr>
        <p:spPr>
          <a:xfrm>
            <a:off x="6400797" y="1294826"/>
            <a:ext cx="2590800" cy="566400"/>
          </a:xfrm>
          <a:prstGeom prst="rect">
            <a:avLst/>
          </a:prstGeom>
          <a:noFill/>
          <a:ln>
            <a:noFill/>
          </a:ln>
        </p:spPr>
        <p:txBody>
          <a:bodyPr anchorCtr="0" anchor="ctr" bIns="34275" lIns="0" spcFirstLastPara="1" rIns="0" wrap="square" tIns="34275">
            <a:noAutofit/>
          </a:bodyPr>
          <a:lstStyle/>
          <a:p>
            <a:pPr indent="0" lvl="0" marL="0" marR="0" rtl="0" algn="l">
              <a:lnSpc>
                <a:spcPct val="85000"/>
              </a:lnSpc>
              <a:spcBef>
                <a:spcPts val="0"/>
              </a:spcBef>
              <a:spcAft>
                <a:spcPts val="0"/>
              </a:spcAft>
              <a:buClr>
                <a:srgbClr val="FFFFFF"/>
              </a:buClr>
              <a:buSzPts val="1600"/>
              <a:buFont typeface="Open Sans Light"/>
              <a:buNone/>
            </a:pPr>
            <a:r>
              <a:rPr lang="en" sz="1800">
                <a:solidFill>
                  <a:srgbClr val="FFFFFF"/>
                </a:solidFill>
                <a:latin typeface="Open Sans Light"/>
                <a:ea typeface="Open Sans Light"/>
                <a:cs typeface="Open Sans Light"/>
                <a:sym typeface="Open Sans Light"/>
              </a:rPr>
              <a:t>SEQUENTIAL CONTEXT DEPENDENCY</a:t>
            </a:r>
            <a:r>
              <a:rPr lang="en" sz="1800"/>
              <a:t> </a:t>
            </a:r>
            <a:endParaRPr sz="1800"/>
          </a:p>
        </p:txBody>
      </p:sp>
      <p:sp>
        <p:nvSpPr>
          <p:cNvPr id="848" name="Google Shape;848;p97"/>
          <p:cNvSpPr/>
          <p:nvPr/>
        </p:nvSpPr>
        <p:spPr>
          <a:xfrm>
            <a:off x="6400797" y="2614510"/>
            <a:ext cx="2590800" cy="566400"/>
          </a:xfrm>
          <a:prstGeom prst="rect">
            <a:avLst/>
          </a:prstGeom>
          <a:noFill/>
          <a:ln>
            <a:noFill/>
          </a:ln>
        </p:spPr>
        <p:txBody>
          <a:bodyPr anchorCtr="0" anchor="ctr" bIns="34275" lIns="0" spcFirstLastPara="1" rIns="0" wrap="square" tIns="34275">
            <a:noAutofit/>
          </a:bodyPr>
          <a:lstStyle/>
          <a:p>
            <a:pPr indent="0" lvl="0" marL="0" marR="0" rtl="0" algn="l">
              <a:lnSpc>
                <a:spcPct val="85000"/>
              </a:lnSpc>
              <a:spcBef>
                <a:spcPts val="0"/>
              </a:spcBef>
              <a:spcAft>
                <a:spcPts val="0"/>
              </a:spcAft>
              <a:buClr>
                <a:srgbClr val="FFFFFF"/>
              </a:buClr>
              <a:buSzPts val="1600"/>
              <a:buFont typeface="Open Sans Light"/>
              <a:buNone/>
            </a:pPr>
            <a:r>
              <a:rPr lang="en" sz="1800">
                <a:solidFill>
                  <a:srgbClr val="FFFFFF"/>
                </a:solidFill>
                <a:latin typeface="Open Sans Light"/>
                <a:ea typeface="Open Sans Light"/>
                <a:cs typeface="Open Sans Light"/>
                <a:sym typeface="Open Sans Light"/>
              </a:rPr>
              <a:t>DIVERSE INFLUENCE</a:t>
            </a:r>
            <a:endParaRPr sz="1800"/>
          </a:p>
        </p:txBody>
      </p:sp>
      <p:sp>
        <p:nvSpPr>
          <p:cNvPr id="849" name="Google Shape;849;p97"/>
          <p:cNvSpPr/>
          <p:nvPr/>
        </p:nvSpPr>
        <p:spPr>
          <a:xfrm>
            <a:off x="6400797" y="3920145"/>
            <a:ext cx="2590800" cy="566400"/>
          </a:xfrm>
          <a:prstGeom prst="rect">
            <a:avLst/>
          </a:prstGeom>
          <a:noFill/>
          <a:ln>
            <a:noFill/>
          </a:ln>
        </p:spPr>
        <p:txBody>
          <a:bodyPr anchorCtr="0" anchor="ctr" bIns="34275" lIns="0" spcFirstLastPara="1" rIns="0" wrap="square" tIns="34275">
            <a:noAutofit/>
          </a:bodyPr>
          <a:lstStyle/>
          <a:p>
            <a:pPr indent="0" lvl="0" marL="0" marR="0" rtl="0" algn="l">
              <a:lnSpc>
                <a:spcPct val="85000"/>
              </a:lnSpc>
              <a:spcBef>
                <a:spcPts val="0"/>
              </a:spcBef>
              <a:spcAft>
                <a:spcPts val="0"/>
              </a:spcAft>
              <a:buClr>
                <a:srgbClr val="FFFFFF"/>
              </a:buClr>
              <a:buSzPts val="1600"/>
              <a:buFont typeface="Open Sans Light"/>
              <a:buNone/>
            </a:pPr>
            <a:r>
              <a:rPr lang="en" sz="1800">
                <a:solidFill>
                  <a:srgbClr val="FFFFFF"/>
                </a:solidFill>
                <a:latin typeface="Open Sans Light"/>
                <a:ea typeface="Open Sans Light"/>
                <a:cs typeface="Open Sans Light"/>
                <a:sym typeface="Open Sans Light"/>
              </a:rPr>
              <a:t>EFFECTIVE AND EFFICIENT LEARNING</a:t>
            </a:r>
            <a:endParaRPr sz="1800"/>
          </a:p>
        </p:txBody>
      </p:sp>
      <p:sp>
        <p:nvSpPr>
          <p:cNvPr id="850" name="Google Shape;850;p97"/>
          <p:cNvSpPr/>
          <p:nvPr/>
        </p:nvSpPr>
        <p:spPr>
          <a:xfrm>
            <a:off x="-120018" y="904867"/>
            <a:ext cx="2517775" cy="6823639"/>
          </a:xfrm>
          <a:custGeom>
            <a:rect b="b" l="l" r="r" t="t"/>
            <a:pathLst>
              <a:path extrusionOk="0" h="10067" w="10000">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lt1"/>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373737"/>
              </a:solidFill>
              <a:latin typeface="Arial"/>
              <a:ea typeface="Arial"/>
              <a:cs typeface="Arial"/>
              <a:sym typeface="Arial"/>
            </a:endParaRPr>
          </a:p>
        </p:txBody>
      </p:sp>
      <p:sp>
        <p:nvSpPr>
          <p:cNvPr id="851" name="Google Shape;851;p97"/>
          <p:cNvSpPr/>
          <p:nvPr/>
        </p:nvSpPr>
        <p:spPr>
          <a:xfrm>
            <a:off x="2190927" y="1410621"/>
            <a:ext cx="1177927" cy="1242139"/>
          </a:xfrm>
          <a:custGeom>
            <a:rect b="b" l="l" r="r" t="t"/>
            <a:pathLst>
              <a:path extrusionOk="0" h="627" w="594">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Open Sans Light"/>
              <a:buNone/>
            </a:pPr>
            <a:r>
              <a:t/>
            </a:r>
            <a:endParaRPr b="0" i="0" sz="1800" u="none" cap="none" strike="noStrike">
              <a:solidFill>
                <a:srgbClr val="57565A"/>
              </a:solidFill>
              <a:latin typeface="Open Sans Light"/>
              <a:ea typeface="Open Sans Light"/>
              <a:cs typeface="Open Sans Light"/>
              <a:sym typeface="Open Sans Light"/>
            </a:endParaRPr>
          </a:p>
        </p:txBody>
      </p:sp>
      <p:pic>
        <p:nvPicPr>
          <p:cNvPr id="852" name="Google Shape;852;p97"/>
          <p:cNvPicPr preferRelativeResize="0"/>
          <p:nvPr/>
        </p:nvPicPr>
        <p:blipFill>
          <a:blip r:embed="rId3">
            <a:alphaModFix/>
          </a:blip>
          <a:stretch>
            <a:fillRect/>
          </a:stretch>
        </p:blipFill>
        <p:spPr>
          <a:xfrm rot="5400000">
            <a:off x="-4616025" y="832150"/>
            <a:ext cx="6667500" cy="4419600"/>
          </a:xfrm>
          <a:prstGeom prst="rect">
            <a:avLst/>
          </a:prstGeom>
          <a:noFill/>
          <a:ln>
            <a:noFill/>
          </a:ln>
        </p:spPr>
      </p:pic>
      <p:sp>
        <p:nvSpPr>
          <p:cNvPr id="853" name="Google Shape;853;p97"/>
          <p:cNvSpPr/>
          <p:nvPr/>
        </p:nvSpPr>
        <p:spPr>
          <a:xfrm>
            <a:off x="598298" y="742951"/>
            <a:ext cx="3832823" cy="5233905"/>
          </a:xfrm>
          <a:custGeom>
            <a:rect b="b" l="l" r="r" t="t"/>
            <a:pathLst>
              <a:path extrusionOk="0" h="2169" w="158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rgbClr val="D8D8D8"/>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373737"/>
              </a:solidFill>
              <a:latin typeface="Arial"/>
              <a:ea typeface="Arial"/>
              <a:cs typeface="Arial"/>
              <a:sym typeface="Arial"/>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400"/>
                                        <p:tgtEl>
                                          <p:spTgt spid="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
                                  </p:stCondLst>
                                  <p:childTnLst>
                                    <p:set>
                                      <p:cBhvr>
                                        <p:cTn dur="1" fill="hold">
                                          <p:stCondLst>
                                            <p:cond delay="0"/>
                                          </p:stCondLst>
                                        </p:cTn>
                                        <p:tgtEl>
                                          <p:spTgt spid="837"/>
                                        </p:tgtEl>
                                        <p:attrNameLst>
                                          <p:attrName>style.visibility</p:attrName>
                                        </p:attrNameLst>
                                      </p:cBhvr>
                                      <p:to>
                                        <p:strVal val="visible"/>
                                      </p:to>
                                    </p:set>
                                    <p:anim calcmode="lin" valueType="num">
                                      <p:cBhvr additive="base">
                                        <p:cTn dur="400"/>
                                        <p:tgtEl>
                                          <p:spTgt spid="8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4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400"/>
                                  </p:stCondLst>
                                  <p:childTnLst>
                                    <p:set>
                                      <p:cBhvr>
                                        <p:cTn dur="1" fill="hold">
                                          <p:stCondLst>
                                            <p:cond delay="0"/>
                                          </p:stCondLst>
                                        </p:cTn>
                                        <p:tgtEl>
                                          <p:spTgt spid="841"/>
                                        </p:tgtEl>
                                        <p:attrNameLst>
                                          <p:attrName>style.visibility</p:attrName>
                                        </p:attrNameLst>
                                      </p:cBhvr>
                                      <p:to>
                                        <p:strVal val="visible"/>
                                      </p:to>
                                    </p:set>
                                    <p:animEffect filter="fade" transition="in">
                                      <p:cBhvr>
                                        <p:cTn dur="100"/>
                                        <p:tgtEl>
                                          <p:spTgt spid="841"/>
                                        </p:tgtEl>
                                      </p:cBhvr>
                                    </p:animEffect>
                                  </p:childTnLst>
                                </p:cTn>
                              </p:par>
                              <p:par>
                                <p:cTn fill="hold" nodeType="withEffect" presetClass="entr" presetID="10" presetSubtype="0">
                                  <p:stCondLst>
                                    <p:cond delay="500"/>
                                  </p:stCondLst>
                                  <p:childTnLst>
                                    <p:set>
                                      <p:cBhvr>
                                        <p:cTn dur="1" fill="hold">
                                          <p:stCondLst>
                                            <p:cond delay="0"/>
                                          </p:stCondLst>
                                        </p:cTn>
                                        <p:tgtEl>
                                          <p:spTgt spid="842"/>
                                        </p:tgtEl>
                                        <p:attrNameLst>
                                          <p:attrName>style.visibility</p:attrName>
                                        </p:attrNameLst>
                                      </p:cBhvr>
                                      <p:to>
                                        <p:strVal val="visible"/>
                                      </p:to>
                                    </p:set>
                                    <p:animEffect filter="fade" transition="in">
                                      <p:cBhvr>
                                        <p:cTn dur="100"/>
                                        <p:tgtEl>
                                          <p:spTgt spid="842"/>
                                        </p:tgtEl>
                                      </p:cBhvr>
                                    </p:animEffect>
                                  </p:childTnLst>
                                </p:cTn>
                              </p:par>
                              <p:par>
                                <p:cTn fill="hold" nodeType="withEffect" presetClass="entr" presetID="10" presetSubtype="0">
                                  <p:stCondLst>
                                    <p:cond delay="600"/>
                                  </p:stCondLst>
                                  <p:childTnLst>
                                    <p:set>
                                      <p:cBhvr>
                                        <p:cTn dur="1" fill="hold">
                                          <p:stCondLst>
                                            <p:cond delay="0"/>
                                          </p:stCondLst>
                                        </p:cTn>
                                        <p:tgtEl>
                                          <p:spTgt spid="843"/>
                                        </p:tgtEl>
                                        <p:attrNameLst>
                                          <p:attrName>style.visibility</p:attrName>
                                        </p:attrNameLst>
                                      </p:cBhvr>
                                      <p:to>
                                        <p:strVal val="visible"/>
                                      </p:to>
                                    </p:set>
                                    <p:animEffect filter="fade" transition="in">
                                      <p:cBhvr>
                                        <p:cTn dur="100"/>
                                        <p:tgtEl>
                                          <p:spTgt spid="843"/>
                                        </p:tgtEl>
                                      </p:cBhvr>
                                    </p:animEffect>
                                  </p:childTnLst>
                                </p:cTn>
                              </p:par>
                              <p:par>
                                <p:cTn fill="hold" nodeType="withEffect" presetClass="entr" presetID="10" presetSubtype="0">
                                  <p:stCondLst>
                                    <p:cond delay="600"/>
                                  </p:stCondLst>
                                  <p:childTnLst>
                                    <p:set>
                                      <p:cBhvr>
                                        <p:cTn dur="1" fill="hold">
                                          <p:stCondLst>
                                            <p:cond delay="0"/>
                                          </p:stCondLst>
                                        </p:cTn>
                                        <p:tgtEl>
                                          <p:spTgt spid="845"/>
                                        </p:tgtEl>
                                        <p:attrNameLst>
                                          <p:attrName>style.visibility</p:attrName>
                                        </p:attrNameLst>
                                      </p:cBhvr>
                                      <p:to>
                                        <p:strVal val="visible"/>
                                      </p:to>
                                    </p:set>
                                    <p:animEffect filter="fade" transition="in">
                                      <p:cBhvr>
                                        <p:cTn dur="250"/>
                                        <p:tgtEl>
                                          <p:spTgt spid="845"/>
                                        </p:tgtEl>
                                      </p:cBhvr>
                                    </p:animEffect>
                                  </p:childTnLst>
                                </p:cTn>
                              </p:par>
                              <p:par>
                                <p:cTn fill="hold" nodeType="withEffect" presetClass="entr" presetID="10" presetSubtype="0">
                                  <p:stCondLst>
                                    <p:cond delay="700"/>
                                  </p:stCondLst>
                                  <p:childTnLst>
                                    <p:set>
                                      <p:cBhvr>
                                        <p:cTn dur="1" fill="hold">
                                          <p:stCondLst>
                                            <p:cond delay="0"/>
                                          </p:stCondLst>
                                        </p:cTn>
                                        <p:tgtEl>
                                          <p:spTgt spid="844"/>
                                        </p:tgtEl>
                                        <p:attrNameLst>
                                          <p:attrName>style.visibility</p:attrName>
                                        </p:attrNameLst>
                                      </p:cBhvr>
                                      <p:to>
                                        <p:strVal val="visible"/>
                                      </p:to>
                                    </p:set>
                                    <p:animEffect filter="fade" transition="in">
                                      <p:cBhvr>
                                        <p:cTn dur="250"/>
                                        <p:tgtEl>
                                          <p:spTgt spid="844"/>
                                        </p:tgtEl>
                                      </p:cBhvr>
                                    </p:animEffect>
                                  </p:childTnLst>
                                </p:cTn>
                              </p:par>
                              <p:par>
                                <p:cTn fill="hold" nodeType="withEffect" presetClass="entr" presetID="10" presetSubtype="0">
                                  <p:stCondLst>
                                    <p:cond delay="800"/>
                                  </p:stCondLst>
                                  <p:childTnLst>
                                    <p:set>
                                      <p:cBhvr>
                                        <p:cTn dur="1" fill="hold">
                                          <p:stCondLst>
                                            <p:cond delay="0"/>
                                          </p:stCondLst>
                                        </p:cTn>
                                        <p:tgtEl>
                                          <p:spTgt spid="846"/>
                                        </p:tgtEl>
                                        <p:attrNameLst>
                                          <p:attrName>style.visibility</p:attrName>
                                        </p:attrNameLst>
                                      </p:cBhvr>
                                      <p:to>
                                        <p:strVal val="visible"/>
                                      </p:to>
                                    </p:set>
                                    <p:animEffect filter="fade" transition="in">
                                      <p:cBhvr>
                                        <p:cTn dur="250"/>
                                        <p:tgtEl>
                                          <p:spTgt spid="8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grpSp>
        <p:nvGrpSpPr>
          <p:cNvPr id="858" name="Google Shape;858;p98"/>
          <p:cNvGrpSpPr/>
          <p:nvPr/>
        </p:nvGrpSpPr>
        <p:grpSpPr>
          <a:xfrm>
            <a:off x="342900" y="919167"/>
            <a:ext cx="2740200" cy="3796508"/>
            <a:chOff x="688850" y="1071567"/>
            <a:chExt cx="2740200" cy="3796508"/>
          </a:xfrm>
        </p:grpSpPr>
        <p:sp>
          <p:nvSpPr>
            <p:cNvPr id="859" name="Google Shape;859;p98"/>
            <p:cNvSpPr/>
            <p:nvPr/>
          </p:nvSpPr>
          <p:spPr>
            <a:xfrm>
              <a:off x="688850" y="1071575"/>
              <a:ext cx="2740200" cy="3796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8"/>
            <p:cNvSpPr/>
            <p:nvPr/>
          </p:nvSpPr>
          <p:spPr>
            <a:xfrm rot="5400000">
              <a:off x="688850" y="1071567"/>
              <a:ext cx="872700" cy="872700"/>
            </a:xfrm>
            <a:prstGeom prst="rtTriangle">
              <a:avLst/>
            </a:prstGeom>
            <a:solidFill>
              <a:srgbClr val="48A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8"/>
            <p:cNvSpPr/>
            <p:nvPr/>
          </p:nvSpPr>
          <p:spPr>
            <a:xfrm rot="-5400000">
              <a:off x="2556350" y="3995375"/>
              <a:ext cx="872700" cy="872700"/>
            </a:xfrm>
            <a:prstGeom prst="rtTriangle">
              <a:avLst/>
            </a:prstGeom>
            <a:solidFill>
              <a:srgbClr val="48A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98"/>
          <p:cNvGrpSpPr/>
          <p:nvPr/>
        </p:nvGrpSpPr>
        <p:grpSpPr>
          <a:xfrm>
            <a:off x="3201900" y="919167"/>
            <a:ext cx="2740200" cy="3796508"/>
            <a:chOff x="2785375" y="1223967"/>
            <a:chExt cx="2740200" cy="3796508"/>
          </a:xfrm>
        </p:grpSpPr>
        <p:sp>
          <p:nvSpPr>
            <p:cNvPr id="863" name="Google Shape;863;p98"/>
            <p:cNvSpPr/>
            <p:nvPr/>
          </p:nvSpPr>
          <p:spPr>
            <a:xfrm>
              <a:off x="2785375" y="1223975"/>
              <a:ext cx="2740200" cy="3796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8"/>
            <p:cNvSpPr/>
            <p:nvPr/>
          </p:nvSpPr>
          <p:spPr>
            <a:xfrm rot="5400000">
              <a:off x="2785375" y="1223967"/>
              <a:ext cx="872700" cy="8727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8"/>
            <p:cNvSpPr/>
            <p:nvPr/>
          </p:nvSpPr>
          <p:spPr>
            <a:xfrm rot="-5400000">
              <a:off x="4652875" y="4147775"/>
              <a:ext cx="872700" cy="8727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98"/>
          <p:cNvGrpSpPr/>
          <p:nvPr/>
        </p:nvGrpSpPr>
        <p:grpSpPr>
          <a:xfrm>
            <a:off x="6060900" y="919175"/>
            <a:ext cx="2740200" cy="3796500"/>
            <a:chOff x="5718000" y="1223975"/>
            <a:chExt cx="2740200" cy="3796500"/>
          </a:xfrm>
        </p:grpSpPr>
        <p:sp>
          <p:nvSpPr>
            <p:cNvPr id="867" name="Google Shape;867;p98"/>
            <p:cNvSpPr/>
            <p:nvPr/>
          </p:nvSpPr>
          <p:spPr>
            <a:xfrm>
              <a:off x="5718000" y="1223975"/>
              <a:ext cx="2740200" cy="3796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8"/>
            <p:cNvSpPr/>
            <p:nvPr/>
          </p:nvSpPr>
          <p:spPr>
            <a:xfrm rot="5400000">
              <a:off x="5718000" y="12392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8"/>
            <p:cNvSpPr/>
            <p:nvPr/>
          </p:nvSpPr>
          <p:spPr>
            <a:xfrm rot="-5400000">
              <a:off x="7585500" y="41477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98"/>
          <p:cNvSpPr/>
          <p:nvPr/>
        </p:nvSpPr>
        <p:spPr>
          <a:xfrm>
            <a:off x="417597" y="352776"/>
            <a:ext cx="2590800" cy="566400"/>
          </a:xfrm>
          <a:prstGeom prst="rect">
            <a:avLst/>
          </a:prstGeom>
          <a:noFill/>
          <a:ln>
            <a:noFill/>
          </a:ln>
        </p:spPr>
        <p:txBody>
          <a:bodyPr anchorCtr="0" anchor="ctr" bIns="34275" lIns="0" spcFirstLastPara="1" rIns="0" wrap="square" tIns="34275">
            <a:noAutofit/>
          </a:bodyPr>
          <a:lstStyle/>
          <a:p>
            <a:pPr indent="0" lvl="0" marL="0" marR="0" rtl="0" algn="ctr">
              <a:lnSpc>
                <a:spcPct val="85000"/>
              </a:lnSpc>
              <a:spcBef>
                <a:spcPts val="0"/>
              </a:spcBef>
              <a:spcAft>
                <a:spcPts val="0"/>
              </a:spcAft>
              <a:buClr>
                <a:srgbClr val="FFFFFF"/>
              </a:buClr>
              <a:buSzPts val="1600"/>
              <a:buFont typeface="Open Sans Light"/>
              <a:buNone/>
            </a:pPr>
            <a:r>
              <a:rPr b="1" lang="en" sz="1800">
                <a:latin typeface="Open Sans"/>
                <a:ea typeface="Open Sans"/>
                <a:cs typeface="Open Sans"/>
                <a:sym typeface="Open Sans"/>
              </a:rPr>
              <a:t>SEQUENTIAL CONTEXT DEPENDENCY</a:t>
            </a:r>
            <a:r>
              <a:rPr b="1" lang="en" sz="1800"/>
              <a:t> </a:t>
            </a:r>
            <a:endParaRPr b="1" sz="1800"/>
          </a:p>
        </p:txBody>
      </p:sp>
      <p:sp>
        <p:nvSpPr>
          <p:cNvPr id="871" name="Google Shape;871;p98"/>
          <p:cNvSpPr/>
          <p:nvPr/>
        </p:nvSpPr>
        <p:spPr>
          <a:xfrm>
            <a:off x="3239247" y="352785"/>
            <a:ext cx="2590800" cy="566400"/>
          </a:xfrm>
          <a:prstGeom prst="rect">
            <a:avLst/>
          </a:prstGeom>
          <a:noFill/>
          <a:ln>
            <a:noFill/>
          </a:ln>
        </p:spPr>
        <p:txBody>
          <a:bodyPr anchorCtr="0" anchor="ctr" bIns="34275" lIns="0" spcFirstLastPara="1" rIns="0" wrap="square" tIns="34275">
            <a:noAutofit/>
          </a:bodyPr>
          <a:lstStyle/>
          <a:p>
            <a:pPr indent="0" lvl="0" marL="0" marR="0" rtl="0" algn="ctr">
              <a:lnSpc>
                <a:spcPct val="85000"/>
              </a:lnSpc>
              <a:spcBef>
                <a:spcPts val="0"/>
              </a:spcBef>
              <a:spcAft>
                <a:spcPts val="0"/>
              </a:spcAft>
              <a:buClr>
                <a:srgbClr val="FFFFFF"/>
              </a:buClr>
              <a:buSzPts val="1600"/>
              <a:buFont typeface="Open Sans Light"/>
              <a:buNone/>
            </a:pPr>
            <a:r>
              <a:rPr b="1" lang="en" sz="1800">
                <a:latin typeface="Open Sans"/>
                <a:ea typeface="Open Sans"/>
                <a:cs typeface="Open Sans"/>
                <a:sym typeface="Open Sans"/>
              </a:rPr>
              <a:t>DIVERSE INFLUENCE</a:t>
            </a:r>
            <a:endParaRPr b="1" sz="1800"/>
          </a:p>
        </p:txBody>
      </p:sp>
      <p:sp>
        <p:nvSpPr>
          <p:cNvPr id="872" name="Google Shape;872;p98"/>
          <p:cNvSpPr/>
          <p:nvPr/>
        </p:nvSpPr>
        <p:spPr>
          <a:xfrm>
            <a:off x="6135597" y="352770"/>
            <a:ext cx="2590800" cy="566400"/>
          </a:xfrm>
          <a:prstGeom prst="rect">
            <a:avLst/>
          </a:prstGeom>
          <a:noFill/>
          <a:ln>
            <a:noFill/>
          </a:ln>
        </p:spPr>
        <p:txBody>
          <a:bodyPr anchorCtr="0" anchor="ctr" bIns="34275" lIns="0" spcFirstLastPara="1" rIns="0" wrap="square" tIns="34275">
            <a:noAutofit/>
          </a:bodyPr>
          <a:lstStyle/>
          <a:p>
            <a:pPr indent="0" lvl="0" marL="0" marR="0" rtl="0" algn="ctr">
              <a:lnSpc>
                <a:spcPct val="85000"/>
              </a:lnSpc>
              <a:spcBef>
                <a:spcPts val="0"/>
              </a:spcBef>
              <a:spcAft>
                <a:spcPts val="0"/>
              </a:spcAft>
              <a:buClr>
                <a:srgbClr val="FFFFFF"/>
              </a:buClr>
              <a:buSzPts val="1600"/>
              <a:buFont typeface="Open Sans Light"/>
              <a:buNone/>
            </a:pPr>
            <a:r>
              <a:rPr b="1" lang="en" sz="1800">
                <a:latin typeface="Open Sans"/>
                <a:ea typeface="Open Sans"/>
                <a:cs typeface="Open Sans"/>
                <a:sym typeface="Open Sans"/>
              </a:rPr>
              <a:t>EFFECTIVE AND EFFICIENT LEARNING</a:t>
            </a:r>
            <a:endParaRPr b="1" sz="1800"/>
          </a:p>
        </p:txBody>
      </p:sp>
      <p:sp>
        <p:nvSpPr>
          <p:cNvPr id="873" name="Google Shape;873;p98"/>
          <p:cNvSpPr/>
          <p:nvPr/>
        </p:nvSpPr>
        <p:spPr>
          <a:xfrm>
            <a:off x="417600" y="1572446"/>
            <a:ext cx="2590800" cy="233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FFFF"/>
              </a:buClr>
              <a:buSzPts val="1600"/>
              <a:buFont typeface="Open Sans Light"/>
              <a:buNone/>
            </a:pPr>
            <a:r>
              <a:rPr lang="en" sz="1600"/>
              <a:t>Relying on sequence of news and combining them into a unified context to make prediction</a:t>
            </a:r>
            <a:endParaRPr sz="1600"/>
          </a:p>
          <a:p>
            <a:pPr indent="0" lvl="0" marL="0" marR="0" rtl="0" algn="l">
              <a:lnSpc>
                <a:spcPct val="115000"/>
              </a:lnSpc>
              <a:spcBef>
                <a:spcPts val="0"/>
              </a:spcBef>
              <a:spcAft>
                <a:spcPts val="0"/>
              </a:spcAft>
              <a:buClr>
                <a:srgbClr val="FFFFFF"/>
              </a:buClr>
              <a:buSzPts val="1600"/>
              <a:buFont typeface="Open Sans Light"/>
              <a:buNone/>
            </a:pPr>
            <a:r>
              <a:t/>
            </a:r>
            <a:endParaRPr sz="1600"/>
          </a:p>
          <a:p>
            <a:pPr indent="0" lvl="0" marL="0" marR="0" rtl="0" algn="l">
              <a:lnSpc>
                <a:spcPct val="115000"/>
              </a:lnSpc>
              <a:spcBef>
                <a:spcPts val="0"/>
              </a:spcBef>
              <a:spcAft>
                <a:spcPts val="0"/>
              </a:spcAft>
              <a:buClr>
                <a:srgbClr val="FFFFFF"/>
              </a:buClr>
              <a:buSzPts val="1600"/>
              <a:buFont typeface="Open Sans Light"/>
              <a:buNone/>
            </a:pPr>
            <a:r>
              <a:rPr lang="en" sz="1200"/>
              <a:t>To imitate a human’s analysis process, an ideal framework should integrate and interpret each news in a sequential temporal context, rather than analyze them separately.</a:t>
            </a:r>
            <a:endParaRPr sz="1200"/>
          </a:p>
        </p:txBody>
      </p:sp>
      <p:sp>
        <p:nvSpPr>
          <p:cNvPr id="874" name="Google Shape;874;p98"/>
          <p:cNvSpPr/>
          <p:nvPr/>
        </p:nvSpPr>
        <p:spPr>
          <a:xfrm>
            <a:off x="3276600" y="1572446"/>
            <a:ext cx="2590800" cy="233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FFFF"/>
              </a:buClr>
              <a:buSzPts val="1600"/>
              <a:buFont typeface="Open Sans Light"/>
              <a:buNone/>
            </a:pPr>
            <a:r>
              <a:rPr lang="en" sz="1600"/>
              <a:t>Significant news has more intensive and durable influence on the market than trivial ones</a:t>
            </a:r>
            <a:endParaRPr sz="1600"/>
          </a:p>
          <a:p>
            <a:pPr indent="0" lvl="0" marL="0" marR="0" rtl="0" algn="l">
              <a:lnSpc>
                <a:spcPct val="115000"/>
              </a:lnSpc>
              <a:spcBef>
                <a:spcPts val="0"/>
              </a:spcBef>
              <a:spcAft>
                <a:spcPts val="0"/>
              </a:spcAft>
              <a:buClr>
                <a:srgbClr val="FFFFFF"/>
              </a:buClr>
              <a:buSzPts val="1600"/>
              <a:buFont typeface="Open Sans Light"/>
              <a:buNone/>
            </a:pPr>
            <a:r>
              <a:t/>
            </a:r>
            <a:endParaRPr sz="1600"/>
          </a:p>
          <a:p>
            <a:pPr indent="0" lvl="0" marL="0" marR="0" rtl="0" algn="l">
              <a:lnSpc>
                <a:spcPct val="115000"/>
              </a:lnSpc>
              <a:spcBef>
                <a:spcPts val="0"/>
              </a:spcBef>
              <a:spcAft>
                <a:spcPts val="0"/>
              </a:spcAft>
              <a:buClr>
                <a:srgbClr val="FFFFFF"/>
              </a:buClr>
              <a:buSzPts val="1600"/>
              <a:buFont typeface="Open Sans Light"/>
              <a:buNone/>
            </a:pPr>
            <a:r>
              <a:rPr lang="en" sz="1200"/>
              <a:t>When analyzing the news, an ideal framework should have the ability to distinguish the news with more intensive and durable influence, and pay more attention to them.</a:t>
            </a:r>
            <a:endParaRPr sz="1200"/>
          </a:p>
        </p:txBody>
      </p:sp>
      <p:sp>
        <p:nvSpPr>
          <p:cNvPr id="875" name="Google Shape;875;p98"/>
          <p:cNvSpPr/>
          <p:nvPr/>
        </p:nvSpPr>
        <p:spPr>
          <a:xfrm>
            <a:off x="6135600" y="1572446"/>
            <a:ext cx="2590800" cy="233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FFFF"/>
              </a:buClr>
              <a:buSzPts val="1600"/>
              <a:buFont typeface="Open Sans Light"/>
              <a:buNone/>
            </a:pPr>
            <a:r>
              <a:rPr lang="en" sz="1600"/>
              <a:t>Gather an overall knowledge by focusing on informative occasions first before turning to disturbing evidence</a:t>
            </a:r>
            <a:endParaRPr sz="1600"/>
          </a:p>
          <a:p>
            <a:pPr indent="0" lvl="0" marL="0" marR="0" rtl="0" algn="l">
              <a:lnSpc>
                <a:spcPct val="115000"/>
              </a:lnSpc>
              <a:spcBef>
                <a:spcPts val="0"/>
              </a:spcBef>
              <a:spcAft>
                <a:spcPts val="0"/>
              </a:spcAft>
              <a:buClr>
                <a:srgbClr val="FFFFFF"/>
              </a:buClr>
              <a:buSzPts val="1600"/>
              <a:buFont typeface="Open Sans Light"/>
              <a:buNone/>
            </a:pPr>
            <a:r>
              <a:t/>
            </a:r>
            <a:endParaRPr sz="1600"/>
          </a:p>
          <a:p>
            <a:pPr indent="0" lvl="0" marL="0" marR="0" rtl="0" algn="l">
              <a:lnSpc>
                <a:spcPct val="115000"/>
              </a:lnSpc>
              <a:spcBef>
                <a:spcPts val="0"/>
              </a:spcBef>
              <a:spcAft>
                <a:spcPts val="0"/>
              </a:spcAft>
              <a:buClr>
                <a:srgbClr val="FFFFFF"/>
              </a:buClr>
              <a:buSzPts val="1600"/>
              <a:buFont typeface="Open Sans Light"/>
              <a:buNone/>
            </a:pPr>
            <a:r>
              <a:rPr lang="en" sz="1200"/>
              <a:t>An ideal framework should conduct its learning on more informative news at the earlier stage, and further optimize to tackle harder samples.</a:t>
            </a:r>
            <a:endParaRPr sz="1200"/>
          </a:p>
        </p:txBody>
      </p:sp>
      <p:sp>
        <p:nvSpPr>
          <p:cNvPr id="876" name="Google Shape;876;p98"/>
          <p:cNvSpPr txBox="1"/>
          <p:nvPr/>
        </p:nvSpPr>
        <p:spPr>
          <a:xfrm>
            <a:off x="342900" y="8429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S</a:t>
            </a:r>
            <a:endParaRPr b="1" sz="1100"/>
          </a:p>
        </p:txBody>
      </p:sp>
      <p:sp>
        <p:nvSpPr>
          <p:cNvPr id="877" name="Google Shape;877;p98"/>
          <p:cNvSpPr txBox="1"/>
          <p:nvPr/>
        </p:nvSpPr>
        <p:spPr>
          <a:xfrm>
            <a:off x="3201900" y="8429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D</a:t>
            </a:r>
            <a:endParaRPr b="1" sz="1100"/>
          </a:p>
        </p:txBody>
      </p:sp>
      <p:sp>
        <p:nvSpPr>
          <p:cNvPr id="878" name="Google Shape;878;p98"/>
          <p:cNvSpPr txBox="1"/>
          <p:nvPr/>
        </p:nvSpPr>
        <p:spPr>
          <a:xfrm>
            <a:off x="6060900" y="8429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E</a:t>
            </a:r>
            <a:endParaRPr b="1" sz="1100"/>
          </a:p>
        </p:txBody>
      </p:sp>
      <p:pic>
        <p:nvPicPr>
          <p:cNvPr id="879" name="Google Shape;879;p98"/>
          <p:cNvPicPr preferRelativeResize="0"/>
          <p:nvPr/>
        </p:nvPicPr>
        <p:blipFill rotWithShape="1">
          <a:blip r:embed="rId3">
            <a:alphaModFix/>
          </a:blip>
          <a:srcRect b="0" l="0" r="0" t="80575"/>
          <a:stretch/>
        </p:blipFill>
        <p:spPr>
          <a:xfrm>
            <a:off x="-38100" y="4930200"/>
            <a:ext cx="9220201" cy="118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grpSp>
        <p:nvGrpSpPr>
          <p:cNvPr id="884" name="Google Shape;884;p99"/>
          <p:cNvGrpSpPr/>
          <p:nvPr/>
        </p:nvGrpSpPr>
        <p:grpSpPr>
          <a:xfrm>
            <a:off x="250050" y="122825"/>
            <a:ext cx="872700" cy="948892"/>
            <a:chOff x="342900" y="995375"/>
            <a:chExt cx="872700" cy="948892"/>
          </a:xfrm>
        </p:grpSpPr>
        <p:sp>
          <p:nvSpPr>
            <p:cNvPr id="885" name="Google Shape;885;p99"/>
            <p:cNvSpPr/>
            <p:nvPr/>
          </p:nvSpPr>
          <p:spPr>
            <a:xfrm rot="5400000">
              <a:off x="342900" y="1071567"/>
              <a:ext cx="872700" cy="872700"/>
            </a:xfrm>
            <a:prstGeom prst="rtTriangle">
              <a:avLst/>
            </a:prstGeom>
            <a:solidFill>
              <a:srgbClr val="48A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9"/>
            <p:cNvSpPr txBox="1"/>
            <p:nvPr/>
          </p:nvSpPr>
          <p:spPr>
            <a:xfrm>
              <a:off x="342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S</a:t>
              </a:r>
              <a:endParaRPr b="1" sz="1100"/>
            </a:p>
          </p:txBody>
        </p:sp>
      </p:grpSp>
      <p:grpSp>
        <p:nvGrpSpPr>
          <p:cNvPr id="887" name="Google Shape;887;p99"/>
          <p:cNvGrpSpPr/>
          <p:nvPr/>
        </p:nvGrpSpPr>
        <p:grpSpPr>
          <a:xfrm>
            <a:off x="694125" y="122850"/>
            <a:ext cx="872700" cy="948846"/>
            <a:chOff x="3201900" y="995375"/>
            <a:chExt cx="872700" cy="948846"/>
          </a:xfrm>
        </p:grpSpPr>
        <p:sp>
          <p:nvSpPr>
            <p:cNvPr id="888" name="Google Shape;888;p99"/>
            <p:cNvSpPr/>
            <p:nvPr/>
          </p:nvSpPr>
          <p:spPr>
            <a:xfrm rot="5400000">
              <a:off x="3201900" y="1071521"/>
              <a:ext cx="872700" cy="8727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9"/>
            <p:cNvSpPr txBox="1"/>
            <p:nvPr/>
          </p:nvSpPr>
          <p:spPr>
            <a:xfrm>
              <a:off x="3201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D</a:t>
              </a:r>
              <a:endParaRPr b="1" sz="1100"/>
            </a:p>
          </p:txBody>
        </p:sp>
      </p:grpSp>
      <p:pic>
        <p:nvPicPr>
          <p:cNvPr id="890" name="Google Shape;890;p99"/>
          <p:cNvPicPr preferRelativeResize="0"/>
          <p:nvPr/>
        </p:nvPicPr>
        <p:blipFill rotWithShape="1">
          <a:blip r:embed="rId3">
            <a:alphaModFix/>
          </a:blip>
          <a:srcRect b="18507" l="0" r="408" t="0"/>
          <a:stretch/>
        </p:blipFill>
        <p:spPr>
          <a:xfrm>
            <a:off x="0" y="1055575"/>
            <a:ext cx="9105902" cy="2649299"/>
          </a:xfrm>
          <a:prstGeom prst="rect">
            <a:avLst/>
          </a:prstGeom>
          <a:noFill/>
          <a:ln>
            <a:noFill/>
          </a:ln>
        </p:spPr>
      </p:pic>
      <p:sp>
        <p:nvSpPr>
          <p:cNvPr id="891" name="Google Shape;891;p99"/>
          <p:cNvSpPr txBox="1"/>
          <p:nvPr/>
        </p:nvSpPr>
        <p:spPr>
          <a:xfrm>
            <a:off x="1001175" y="3764925"/>
            <a:ext cx="7141800" cy="10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An example of two news sequences about the petrol industry reform, jointly shown with the stock price of SINOPEC that is one of the biggest petrol companies in China.</a:t>
            </a:r>
            <a:endParaRPr/>
          </a:p>
          <a:p>
            <a:pPr indent="0" lvl="0" marL="0" rtl="0" algn="ctr">
              <a:spcBef>
                <a:spcPts val="0"/>
              </a:spcBef>
              <a:spcAft>
                <a:spcPts val="0"/>
              </a:spcAft>
              <a:buNone/>
            </a:pPr>
            <a:r>
              <a:rPr lang="en"/>
              <a:t>In the figure, red, green and yellow circles represent negative, positive and neutral news respectively.</a:t>
            </a:r>
            <a:endParaRPr/>
          </a:p>
        </p:txBody>
      </p:sp>
      <p:pic>
        <p:nvPicPr>
          <p:cNvPr id="892" name="Google Shape;892;p99"/>
          <p:cNvPicPr preferRelativeResize="0"/>
          <p:nvPr/>
        </p:nvPicPr>
        <p:blipFill rotWithShape="1">
          <a:blip r:embed="rId4">
            <a:alphaModFix/>
          </a:blip>
          <a:srcRect b="0" l="0" r="0" t="80575"/>
          <a:stretch/>
        </p:blipFill>
        <p:spPr>
          <a:xfrm>
            <a:off x="-38100" y="4930200"/>
            <a:ext cx="9220201" cy="1187125"/>
          </a:xfrm>
          <a:prstGeom prst="rect">
            <a:avLst/>
          </a:prstGeom>
          <a:noFill/>
          <a:ln>
            <a:noFill/>
          </a:ln>
        </p:spPr>
      </p:pic>
      <p:sp>
        <p:nvSpPr>
          <p:cNvPr id="893" name="Google Shape;893;p99"/>
          <p:cNvSpPr/>
          <p:nvPr/>
        </p:nvSpPr>
        <p:spPr>
          <a:xfrm>
            <a:off x="1744297" y="122826"/>
            <a:ext cx="2590800" cy="566400"/>
          </a:xfrm>
          <a:prstGeom prst="rect">
            <a:avLst/>
          </a:prstGeom>
          <a:noFill/>
          <a:ln>
            <a:noFill/>
          </a:ln>
        </p:spPr>
        <p:txBody>
          <a:bodyPr anchorCtr="0" anchor="ctr" bIns="34275" lIns="0" spcFirstLastPara="1" rIns="0" wrap="square" tIns="34275">
            <a:noAutofit/>
          </a:bodyPr>
          <a:lstStyle/>
          <a:p>
            <a:pPr indent="0" lvl="0" marL="0" marR="0" rtl="0" algn="l">
              <a:lnSpc>
                <a:spcPct val="85000"/>
              </a:lnSpc>
              <a:spcBef>
                <a:spcPts val="0"/>
              </a:spcBef>
              <a:spcAft>
                <a:spcPts val="0"/>
              </a:spcAft>
              <a:buClr>
                <a:srgbClr val="FFFFFF"/>
              </a:buClr>
              <a:buSzPts val="1600"/>
              <a:buFont typeface="Open Sans Light"/>
              <a:buNone/>
            </a:pPr>
            <a:r>
              <a:rPr lang="en">
                <a:latin typeface="Open Sans Light"/>
                <a:ea typeface="Open Sans Light"/>
                <a:cs typeface="Open Sans Light"/>
                <a:sym typeface="Open Sans Light"/>
              </a:rPr>
              <a:t>SEQUENTIAL CONTEXT DEPENDENCY</a:t>
            </a:r>
            <a:r>
              <a:rPr lang="en"/>
              <a:t> </a:t>
            </a:r>
            <a:endParaRPr/>
          </a:p>
        </p:txBody>
      </p:sp>
      <p:sp>
        <p:nvSpPr>
          <p:cNvPr id="894" name="Google Shape;894;p99"/>
          <p:cNvSpPr/>
          <p:nvPr/>
        </p:nvSpPr>
        <p:spPr>
          <a:xfrm>
            <a:off x="1744297" y="505335"/>
            <a:ext cx="2590800" cy="566400"/>
          </a:xfrm>
          <a:prstGeom prst="rect">
            <a:avLst/>
          </a:prstGeom>
          <a:noFill/>
          <a:ln>
            <a:noFill/>
          </a:ln>
        </p:spPr>
        <p:txBody>
          <a:bodyPr anchorCtr="0" anchor="ctr" bIns="34275" lIns="0" spcFirstLastPara="1" rIns="0" wrap="square" tIns="34275">
            <a:noAutofit/>
          </a:bodyPr>
          <a:lstStyle/>
          <a:p>
            <a:pPr indent="0" lvl="0" marL="0" marR="0" rtl="0" algn="l">
              <a:lnSpc>
                <a:spcPct val="85000"/>
              </a:lnSpc>
              <a:spcBef>
                <a:spcPts val="0"/>
              </a:spcBef>
              <a:spcAft>
                <a:spcPts val="0"/>
              </a:spcAft>
              <a:buClr>
                <a:srgbClr val="FFFFFF"/>
              </a:buClr>
              <a:buSzPts val="1600"/>
              <a:buFont typeface="Open Sans Light"/>
              <a:buNone/>
            </a:pPr>
            <a:r>
              <a:rPr lang="en">
                <a:latin typeface="Open Sans Light"/>
                <a:ea typeface="Open Sans Light"/>
                <a:cs typeface="Open Sans Light"/>
                <a:sym typeface="Open Sans Light"/>
              </a:rPr>
              <a:t>DIVERSE INFLUENCE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98" name="Shape 898"/>
        <p:cNvGrpSpPr/>
        <p:nvPr/>
      </p:nvGrpSpPr>
      <p:grpSpPr>
        <a:xfrm>
          <a:off x="0" y="0"/>
          <a:ext cx="0" cy="0"/>
          <a:chOff x="0" y="0"/>
          <a:chExt cx="0" cy="0"/>
        </a:xfrm>
      </p:grpSpPr>
      <p:grpSp>
        <p:nvGrpSpPr>
          <p:cNvPr id="899" name="Google Shape;899;p100"/>
          <p:cNvGrpSpPr/>
          <p:nvPr/>
        </p:nvGrpSpPr>
        <p:grpSpPr>
          <a:xfrm>
            <a:off x="243825" y="168750"/>
            <a:ext cx="872700" cy="964200"/>
            <a:chOff x="6060900" y="995375"/>
            <a:chExt cx="872700" cy="964200"/>
          </a:xfrm>
        </p:grpSpPr>
        <p:sp>
          <p:nvSpPr>
            <p:cNvPr id="900" name="Google Shape;900;p100"/>
            <p:cNvSpPr/>
            <p:nvPr/>
          </p:nvSpPr>
          <p:spPr>
            <a:xfrm rot="5400000">
              <a:off x="6060900" y="10868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00"/>
            <p:cNvSpPr txBox="1"/>
            <p:nvPr/>
          </p:nvSpPr>
          <p:spPr>
            <a:xfrm>
              <a:off x="6060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E</a:t>
              </a:r>
              <a:endParaRPr b="1" sz="1100"/>
            </a:p>
          </p:txBody>
        </p:sp>
      </p:grpSp>
      <p:pic>
        <p:nvPicPr>
          <p:cNvPr id="902" name="Google Shape;902;p100"/>
          <p:cNvPicPr preferRelativeResize="0"/>
          <p:nvPr/>
        </p:nvPicPr>
        <p:blipFill>
          <a:blip r:embed="rId3">
            <a:alphaModFix/>
          </a:blip>
          <a:stretch>
            <a:fillRect/>
          </a:stretch>
        </p:blipFill>
        <p:spPr>
          <a:xfrm>
            <a:off x="1790350" y="581500"/>
            <a:ext cx="5756100" cy="3257084"/>
          </a:xfrm>
          <a:prstGeom prst="rect">
            <a:avLst/>
          </a:prstGeom>
          <a:noFill/>
          <a:ln>
            <a:noFill/>
          </a:ln>
        </p:spPr>
      </p:pic>
      <p:sp>
        <p:nvSpPr>
          <p:cNvPr id="903" name="Google Shape;903;p100"/>
          <p:cNvSpPr txBox="1"/>
          <p:nvPr/>
        </p:nvSpPr>
        <p:spPr>
          <a:xfrm>
            <a:off x="1663625" y="3838575"/>
            <a:ext cx="6376800" cy="96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ccurrence rates of the situation that there is no news about a particular stock “Jiai Technology” for consecutive </a:t>
            </a:r>
            <a:r>
              <a:rPr i="1" lang="en">
                <a:latin typeface="PT Serif"/>
                <a:ea typeface="PT Serif"/>
                <a:cs typeface="PT Serif"/>
                <a:sym typeface="PT Serif"/>
              </a:rPr>
              <a:t>l</a:t>
            </a:r>
            <a:r>
              <a:rPr lang="en"/>
              <a:t> days or more.</a:t>
            </a:r>
            <a:endParaRPr/>
          </a:p>
          <a:p>
            <a:pPr indent="0" lvl="0" marL="0" rtl="0" algn="ctr">
              <a:spcBef>
                <a:spcPts val="0"/>
              </a:spcBef>
              <a:spcAft>
                <a:spcPts val="0"/>
              </a:spcAft>
              <a:buNone/>
            </a:pPr>
            <a:r>
              <a:rPr lang="en"/>
              <a:t>Within those 8.4%of time periods when there is no news reported for more than 10 days, it is quite tough to make any news-oriented prediction.</a:t>
            </a:r>
            <a:endParaRPr/>
          </a:p>
        </p:txBody>
      </p:sp>
      <p:pic>
        <p:nvPicPr>
          <p:cNvPr id="904" name="Google Shape;904;p100"/>
          <p:cNvPicPr preferRelativeResize="0"/>
          <p:nvPr/>
        </p:nvPicPr>
        <p:blipFill rotWithShape="1">
          <a:blip r:embed="rId4">
            <a:alphaModFix/>
          </a:blip>
          <a:srcRect b="0" l="0" r="0" t="80575"/>
          <a:stretch/>
        </p:blipFill>
        <p:spPr>
          <a:xfrm>
            <a:off x="-38100" y="4930200"/>
            <a:ext cx="9220201" cy="118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pic>
        <p:nvPicPr>
          <p:cNvPr id="909" name="Google Shape;909;p101"/>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910" name="Google Shape;910;p101"/>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PROPOSED WORK</a:t>
            </a:r>
            <a:endParaRPr b="1" sz="3600">
              <a:solidFill>
                <a:srgbClr val="FFFFFF"/>
              </a:solidFill>
              <a:latin typeface="Proxima Nova"/>
              <a:ea typeface="Proxima Nova"/>
              <a:cs typeface="Proxima Nova"/>
              <a:sym typeface="Proxima Nova"/>
            </a:endParaRPr>
          </a:p>
        </p:txBody>
      </p:sp>
      <p:sp>
        <p:nvSpPr>
          <p:cNvPr id="911" name="Google Shape;911;p101"/>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102"/>
          <p:cNvSpPr txBox="1"/>
          <p:nvPr>
            <p:ph idx="1" type="body"/>
          </p:nvPr>
        </p:nvSpPr>
        <p:spPr>
          <a:xfrm>
            <a:off x="1065800" y="1490800"/>
            <a:ext cx="7930500" cy="1798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18B9D"/>
              </a:buClr>
              <a:buSzPts val="2000"/>
              <a:buChar char="●"/>
            </a:pPr>
            <a:r>
              <a:rPr b="1" lang="en" sz="2000">
                <a:solidFill>
                  <a:srgbClr val="318B9D"/>
                </a:solidFill>
              </a:rPr>
              <a:t>Sequential Context Dependency</a:t>
            </a:r>
            <a:endParaRPr b="1" sz="2000">
              <a:solidFill>
                <a:srgbClr val="318B9D"/>
              </a:solidFill>
            </a:endParaRPr>
          </a:p>
          <a:p>
            <a:pPr indent="-355600" lvl="0" marL="457200" rtl="0" algn="l">
              <a:spcBef>
                <a:spcPts val="0"/>
              </a:spcBef>
              <a:spcAft>
                <a:spcPts val="0"/>
              </a:spcAft>
              <a:buClr>
                <a:srgbClr val="318B9D"/>
              </a:buClr>
              <a:buSzPts val="2000"/>
              <a:buChar char="●"/>
            </a:pPr>
            <a:r>
              <a:rPr b="1" lang="en" sz="2000">
                <a:solidFill>
                  <a:srgbClr val="318B9D"/>
                </a:solidFill>
              </a:rPr>
              <a:t>Diverse Influence</a:t>
            </a:r>
            <a:endParaRPr b="1" sz="2000">
              <a:solidFill>
                <a:srgbClr val="318B9D"/>
              </a:solidFill>
            </a:endParaRPr>
          </a:p>
          <a:p>
            <a:pPr indent="-342900" lvl="0" marL="457200" rtl="0" algn="l">
              <a:spcBef>
                <a:spcPts val="0"/>
              </a:spcBef>
              <a:spcAft>
                <a:spcPts val="0"/>
              </a:spcAft>
              <a:buClr>
                <a:srgbClr val="CCCCCC"/>
              </a:buClr>
              <a:buSzPts val="1800"/>
              <a:buChar char="●"/>
            </a:pPr>
            <a:r>
              <a:rPr lang="en">
                <a:solidFill>
                  <a:srgbClr val="CCCCCC"/>
                </a:solidFill>
              </a:rPr>
              <a:t>Effective and Efficient Learning</a:t>
            </a:r>
            <a:endParaRPr>
              <a:solidFill>
                <a:srgbClr val="CCCCCC"/>
              </a:solidFill>
            </a:endParaRPr>
          </a:p>
        </p:txBody>
      </p:sp>
      <p:pic>
        <p:nvPicPr>
          <p:cNvPr id="917" name="Google Shape;917;p102"/>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918" name="Google Shape;918;p102"/>
          <p:cNvSpPr txBox="1"/>
          <p:nvPr/>
        </p:nvSpPr>
        <p:spPr>
          <a:xfrm>
            <a:off x="1065800" y="183600"/>
            <a:ext cx="7535100" cy="91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44485B"/>
                </a:solidFill>
                <a:latin typeface="Proxima Nova"/>
                <a:ea typeface="Proxima Nova"/>
                <a:cs typeface="Proxima Nova"/>
                <a:sym typeface="Proxima Nova"/>
              </a:rPr>
              <a:t>PROPOSED WORK</a:t>
            </a:r>
            <a:endParaRPr b="1" sz="2400">
              <a:solidFill>
                <a:srgbClr val="44485B"/>
              </a:solidFill>
              <a:latin typeface="Proxima Nova"/>
              <a:ea typeface="Proxima Nova"/>
              <a:cs typeface="Proxima Nova"/>
              <a:sym typeface="Proxima Nova"/>
            </a:endParaRPr>
          </a:p>
        </p:txBody>
      </p:sp>
      <p:sp>
        <p:nvSpPr>
          <p:cNvPr id="919" name="Google Shape;919;p102"/>
          <p:cNvSpPr/>
          <p:nvPr/>
        </p:nvSpPr>
        <p:spPr>
          <a:xfrm>
            <a:off x="2765900" y="10995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03"/>
          <p:cNvSpPr txBox="1"/>
          <p:nvPr/>
        </p:nvSpPr>
        <p:spPr>
          <a:xfrm>
            <a:off x="804450" y="378400"/>
            <a:ext cx="7535100" cy="56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Hybrid Attention Networks (HAN)</a:t>
            </a:r>
            <a:endParaRPr b="1" sz="2800">
              <a:solidFill>
                <a:srgbClr val="44485B"/>
              </a:solidFill>
              <a:latin typeface="Proxima Nova"/>
              <a:ea typeface="Proxima Nova"/>
              <a:cs typeface="Proxima Nova"/>
              <a:sym typeface="Proxima Nova"/>
            </a:endParaRPr>
          </a:p>
        </p:txBody>
      </p:sp>
      <p:sp>
        <p:nvSpPr>
          <p:cNvPr id="925" name="Google Shape;925;p103"/>
          <p:cNvSpPr/>
          <p:nvPr/>
        </p:nvSpPr>
        <p:spPr>
          <a:xfrm rot="2700000">
            <a:off x="3510859" y="2458736"/>
            <a:ext cx="1719118" cy="1725482"/>
          </a:xfrm>
          <a:prstGeom prst="roundRect">
            <a:avLst>
              <a:gd fmla="val 16667" name="adj"/>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cxnSp>
        <p:nvCxnSpPr>
          <p:cNvPr id="926" name="Google Shape;926;p103"/>
          <p:cNvCxnSpPr/>
          <p:nvPr/>
        </p:nvCxnSpPr>
        <p:spPr>
          <a:xfrm rot="10800000">
            <a:off x="2561675" y="3321478"/>
            <a:ext cx="1107000" cy="0"/>
          </a:xfrm>
          <a:prstGeom prst="straightConnector1">
            <a:avLst/>
          </a:prstGeom>
          <a:noFill/>
          <a:ln cap="flat" cmpd="sng" w="9525">
            <a:solidFill>
              <a:schemeClr val="lt2"/>
            </a:solidFill>
            <a:prstDash val="solid"/>
            <a:round/>
            <a:headEnd len="sm" w="sm" type="none"/>
            <a:tailEnd len="sm" w="sm" type="none"/>
          </a:ln>
        </p:spPr>
      </p:cxnSp>
      <p:sp>
        <p:nvSpPr>
          <p:cNvPr id="927" name="Google Shape;927;p103"/>
          <p:cNvSpPr/>
          <p:nvPr/>
        </p:nvSpPr>
        <p:spPr>
          <a:xfrm>
            <a:off x="280163" y="2730500"/>
            <a:ext cx="2294100" cy="560700"/>
          </a:xfrm>
          <a:prstGeom prst="rect">
            <a:avLst/>
          </a:prstGeom>
          <a:noFill/>
          <a:ln>
            <a:noFill/>
          </a:ln>
        </p:spPr>
        <p:txBody>
          <a:bodyPr anchorCtr="0" anchor="t" bIns="73150" lIns="182875" spcFirstLastPara="1" rIns="182875" wrap="square" tIns="34275">
            <a:noAutofit/>
          </a:bodyPr>
          <a:lstStyle/>
          <a:p>
            <a:pPr indent="0" lvl="0" marL="0" marR="0" rtl="0" algn="l">
              <a:lnSpc>
                <a:spcPct val="115000"/>
              </a:lnSpc>
              <a:spcBef>
                <a:spcPts val="0"/>
              </a:spcBef>
              <a:spcAft>
                <a:spcPts val="0"/>
              </a:spcAft>
              <a:buClr>
                <a:srgbClr val="57565A"/>
              </a:buClr>
              <a:buSzPts val="1100"/>
              <a:buFont typeface="Open Sans Light"/>
              <a:buNone/>
            </a:pPr>
            <a:r>
              <a:rPr i="0" lang="en" sz="1100" u="none" cap="none" strike="noStrike"/>
              <a:t>Distinguish more significant news from others</a:t>
            </a:r>
            <a:endParaRPr sz="1100"/>
          </a:p>
        </p:txBody>
      </p:sp>
      <p:sp>
        <p:nvSpPr>
          <p:cNvPr id="928" name="Google Shape;928;p103"/>
          <p:cNvSpPr/>
          <p:nvPr/>
        </p:nvSpPr>
        <p:spPr>
          <a:xfrm>
            <a:off x="2406183" y="3024629"/>
            <a:ext cx="593700" cy="593700"/>
          </a:xfrm>
          <a:prstGeom prst="ellipse">
            <a:avLst/>
          </a:prstGeom>
          <a:solidFill>
            <a:schemeClr val="lt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grpSp>
        <p:nvGrpSpPr>
          <p:cNvPr id="929" name="Google Shape;929;p103"/>
          <p:cNvGrpSpPr/>
          <p:nvPr/>
        </p:nvGrpSpPr>
        <p:grpSpPr>
          <a:xfrm>
            <a:off x="5445145" y="2425211"/>
            <a:ext cx="990269" cy="593700"/>
            <a:chOff x="5445145" y="2349011"/>
            <a:chExt cx="990269" cy="593700"/>
          </a:xfrm>
        </p:grpSpPr>
        <p:cxnSp>
          <p:nvCxnSpPr>
            <p:cNvPr id="930" name="Google Shape;930;p103"/>
            <p:cNvCxnSpPr/>
            <p:nvPr/>
          </p:nvCxnSpPr>
          <p:spPr>
            <a:xfrm rot="10800000">
              <a:off x="5445145" y="2645821"/>
              <a:ext cx="573600" cy="0"/>
            </a:xfrm>
            <a:prstGeom prst="straightConnector1">
              <a:avLst/>
            </a:prstGeom>
            <a:noFill/>
            <a:ln cap="flat" cmpd="sng" w="9525">
              <a:solidFill>
                <a:schemeClr val="accent1"/>
              </a:solidFill>
              <a:prstDash val="solid"/>
              <a:round/>
              <a:headEnd len="sm" w="sm" type="none"/>
              <a:tailEnd len="sm" w="sm" type="none"/>
            </a:ln>
          </p:spPr>
        </p:cxnSp>
        <p:sp>
          <p:nvSpPr>
            <p:cNvPr id="931" name="Google Shape;931;p103"/>
            <p:cNvSpPr/>
            <p:nvPr/>
          </p:nvSpPr>
          <p:spPr>
            <a:xfrm>
              <a:off x="5841714" y="2349011"/>
              <a:ext cx="593700" cy="593700"/>
            </a:xfrm>
            <a:prstGeom prst="ellipse">
              <a:avLst/>
            </a:prstGeom>
            <a:solidFill>
              <a:schemeClr val="accent1"/>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grpSp>
      <p:sp>
        <p:nvSpPr>
          <p:cNvPr id="932" name="Google Shape;932;p103"/>
          <p:cNvSpPr/>
          <p:nvPr/>
        </p:nvSpPr>
        <p:spPr>
          <a:xfrm>
            <a:off x="6511287" y="2365950"/>
            <a:ext cx="2116800" cy="862200"/>
          </a:xfrm>
          <a:prstGeom prst="rect">
            <a:avLst/>
          </a:prstGeom>
          <a:noFill/>
          <a:ln>
            <a:noFill/>
          </a:ln>
        </p:spPr>
        <p:txBody>
          <a:bodyPr anchorCtr="0" anchor="t" bIns="73150" lIns="182875" spcFirstLastPara="1" rIns="182875" wrap="square" tIns="34275">
            <a:noAutofit/>
          </a:bodyPr>
          <a:lstStyle/>
          <a:p>
            <a:pPr indent="0" lvl="0" marL="0" marR="0" rtl="0" algn="l">
              <a:lnSpc>
                <a:spcPct val="115000"/>
              </a:lnSpc>
              <a:spcBef>
                <a:spcPts val="0"/>
              </a:spcBef>
              <a:spcAft>
                <a:spcPts val="0"/>
              </a:spcAft>
              <a:buClr>
                <a:srgbClr val="57565A"/>
              </a:buClr>
              <a:buSzPts val="1100"/>
              <a:buFont typeface="Open Sans Light"/>
              <a:buNone/>
            </a:pPr>
            <a:r>
              <a:rPr i="0" lang="en" sz="1100" u="none" cap="none" strike="noStrike"/>
              <a:t>Interpret and analyze news in the sequential temporal context and pay more attention to critical time periods</a:t>
            </a:r>
            <a:endParaRPr sz="1100"/>
          </a:p>
        </p:txBody>
      </p:sp>
      <p:sp>
        <p:nvSpPr>
          <p:cNvPr id="933" name="Google Shape;933;p103"/>
          <p:cNvSpPr/>
          <p:nvPr/>
        </p:nvSpPr>
        <p:spPr>
          <a:xfrm>
            <a:off x="280175" y="2380275"/>
            <a:ext cx="24357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i="0" lang="en" sz="1600" u="none" cap="none" strike="noStrike"/>
              <a:t>News-level Attention</a:t>
            </a:r>
            <a:endParaRPr b="1" i="0" sz="1600" u="none" cap="none" strike="noStrike"/>
          </a:p>
        </p:txBody>
      </p:sp>
      <p:sp>
        <p:nvSpPr>
          <p:cNvPr id="934" name="Google Shape;934;p103"/>
          <p:cNvSpPr/>
          <p:nvPr/>
        </p:nvSpPr>
        <p:spPr>
          <a:xfrm>
            <a:off x="5974275" y="2558263"/>
            <a:ext cx="328601" cy="327600"/>
          </a:xfrm>
          <a:custGeom>
            <a:rect b="b" l="l" r="r" t="t"/>
            <a:pathLst>
              <a:path extrusionOk="0" h="715" w="714">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Open Sans Light"/>
              <a:buNone/>
            </a:pPr>
            <a:r>
              <a:t/>
            </a:r>
            <a:endParaRPr b="0" i="0" sz="1800" u="none" cap="none" strike="noStrike">
              <a:solidFill>
                <a:srgbClr val="57565A"/>
              </a:solidFill>
              <a:latin typeface="Open Sans Light"/>
              <a:ea typeface="Open Sans Light"/>
              <a:cs typeface="Open Sans Light"/>
              <a:sym typeface="Open Sans Light"/>
            </a:endParaRPr>
          </a:p>
        </p:txBody>
      </p:sp>
      <p:sp>
        <p:nvSpPr>
          <p:cNvPr id="935" name="Google Shape;935;p103"/>
          <p:cNvSpPr/>
          <p:nvPr/>
        </p:nvSpPr>
        <p:spPr>
          <a:xfrm>
            <a:off x="6511285" y="1860003"/>
            <a:ext cx="24357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i="0" lang="en" sz="1600" u="none" cap="none" strike="noStrike"/>
              <a:t>Temporal-level Attention</a:t>
            </a:r>
            <a:endParaRPr b="1" sz="1100"/>
          </a:p>
        </p:txBody>
      </p:sp>
      <p:sp>
        <p:nvSpPr>
          <p:cNvPr id="936" name="Google Shape;936;p103"/>
          <p:cNvSpPr/>
          <p:nvPr/>
        </p:nvSpPr>
        <p:spPr>
          <a:xfrm>
            <a:off x="2585064" y="3157676"/>
            <a:ext cx="235925" cy="327600"/>
          </a:xfrm>
          <a:custGeom>
            <a:rect b="b" l="l" r="r" t="t"/>
            <a:pathLst>
              <a:path extrusionOk="0" h="580" w="498">
                <a:moveTo>
                  <a:pt x="497" y="550"/>
                </a:moveTo>
                <a:cubicBezTo>
                  <a:pt x="434" y="186"/>
                  <a:pt x="434" y="186"/>
                  <a:pt x="434" y="186"/>
                </a:cubicBezTo>
                <a:cubicBezTo>
                  <a:pt x="432" y="175"/>
                  <a:pt x="422" y="167"/>
                  <a:pt x="411" y="167"/>
                </a:cubicBezTo>
                <a:cubicBezTo>
                  <a:pt x="257" y="167"/>
                  <a:pt x="257" y="167"/>
                  <a:pt x="257" y="167"/>
                </a:cubicBezTo>
                <a:cubicBezTo>
                  <a:pt x="257" y="74"/>
                  <a:pt x="257" y="74"/>
                  <a:pt x="257" y="74"/>
                </a:cubicBezTo>
                <a:cubicBezTo>
                  <a:pt x="423" y="74"/>
                  <a:pt x="423" y="74"/>
                  <a:pt x="423" y="74"/>
                </a:cubicBezTo>
                <a:cubicBezTo>
                  <a:pt x="426" y="74"/>
                  <a:pt x="428" y="73"/>
                  <a:pt x="430" y="71"/>
                </a:cubicBezTo>
                <a:cubicBezTo>
                  <a:pt x="463" y="12"/>
                  <a:pt x="463" y="12"/>
                  <a:pt x="463" y="12"/>
                </a:cubicBezTo>
                <a:cubicBezTo>
                  <a:pt x="465" y="8"/>
                  <a:pt x="464" y="4"/>
                  <a:pt x="461" y="2"/>
                </a:cubicBezTo>
                <a:cubicBezTo>
                  <a:pt x="457" y="0"/>
                  <a:pt x="453" y="2"/>
                  <a:pt x="451" y="5"/>
                </a:cubicBezTo>
                <a:cubicBezTo>
                  <a:pt x="419" y="60"/>
                  <a:pt x="419" y="60"/>
                  <a:pt x="419" y="60"/>
                </a:cubicBezTo>
                <a:cubicBezTo>
                  <a:pt x="80" y="60"/>
                  <a:pt x="80" y="60"/>
                  <a:pt x="80" y="60"/>
                </a:cubicBezTo>
                <a:cubicBezTo>
                  <a:pt x="48" y="5"/>
                  <a:pt x="48" y="5"/>
                  <a:pt x="48" y="5"/>
                </a:cubicBezTo>
                <a:cubicBezTo>
                  <a:pt x="46" y="2"/>
                  <a:pt x="42" y="0"/>
                  <a:pt x="39" y="2"/>
                </a:cubicBezTo>
                <a:cubicBezTo>
                  <a:pt x="35" y="4"/>
                  <a:pt x="34" y="8"/>
                  <a:pt x="36" y="12"/>
                </a:cubicBezTo>
                <a:cubicBezTo>
                  <a:pt x="70" y="71"/>
                  <a:pt x="70" y="71"/>
                  <a:pt x="70" y="71"/>
                </a:cubicBezTo>
                <a:cubicBezTo>
                  <a:pt x="71" y="73"/>
                  <a:pt x="73" y="74"/>
                  <a:pt x="76" y="74"/>
                </a:cubicBezTo>
                <a:cubicBezTo>
                  <a:pt x="243" y="74"/>
                  <a:pt x="243" y="74"/>
                  <a:pt x="243" y="74"/>
                </a:cubicBezTo>
                <a:cubicBezTo>
                  <a:pt x="243" y="167"/>
                  <a:pt x="243" y="167"/>
                  <a:pt x="243" y="167"/>
                </a:cubicBezTo>
                <a:cubicBezTo>
                  <a:pt x="88" y="167"/>
                  <a:pt x="88" y="167"/>
                  <a:pt x="88" y="167"/>
                </a:cubicBezTo>
                <a:cubicBezTo>
                  <a:pt x="77" y="167"/>
                  <a:pt x="68" y="175"/>
                  <a:pt x="66" y="186"/>
                </a:cubicBezTo>
                <a:cubicBezTo>
                  <a:pt x="2" y="553"/>
                  <a:pt x="2" y="553"/>
                  <a:pt x="2" y="553"/>
                </a:cubicBezTo>
                <a:cubicBezTo>
                  <a:pt x="0" y="559"/>
                  <a:pt x="2" y="566"/>
                  <a:pt x="7" y="572"/>
                </a:cubicBezTo>
                <a:cubicBezTo>
                  <a:pt x="11" y="577"/>
                  <a:pt x="18" y="580"/>
                  <a:pt x="25" y="580"/>
                </a:cubicBezTo>
                <a:cubicBezTo>
                  <a:pt x="475" y="580"/>
                  <a:pt x="475" y="580"/>
                  <a:pt x="475" y="580"/>
                </a:cubicBezTo>
                <a:cubicBezTo>
                  <a:pt x="488" y="580"/>
                  <a:pt x="498" y="569"/>
                  <a:pt x="498" y="557"/>
                </a:cubicBezTo>
                <a:cubicBezTo>
                  <a:pt x="498" y="554"/>
                  <a:pt x="498" y="552"/>
                  <a:pt x="497" y="550"/>
                </a:cubicBezTo>
                <a:close/>
                <a:moveTo>
                  <a:pt x="475" y="566"/>
                </a:moveTo>
                <a:cubicBezTo>
                  <a:pt x="25" y="566"/>
                  <a:pt x="25" y="566"/>
                  <a:pt x="25" y="566"/>
                </a:cubicBezTo>
                <a:cubicBezTo>
                  <a:pt x="22" y="566"/>
                  <a:pt x="19" y="565"/>
                  <a:pt x="17" y="563"/>
                </a:cubicBezTo>
                <a:cubicBezTo>
                  <a:pt x="16" y="560"/>
                  <a:pt x="15" y="558"/>
                  <a:pt x="15" y="555"/>
                </a:cubicBezTo>
                <a:cubicBezTo>
                  <a:pt x="79" y="189"/>
                  <a:pt x="79" y="189"/>
                  <a:pt x="79" y="189"/>
                </a:cubicBezTo>
                <a:cubicBezTo>
                  <a:pt x="80" y="184"/>
                  <a:pt x="84" y="181"/>
                  <a:pt x="88" y="181"/>
                </a:cubicBezTo>
                <a:cubicBezTo>
                  <a:pt x="411" y="181"/>
                  <a:pt x="411" y="181"/>
                  <a:pt x="411" y="181"/>
                </a:cubicBezTo>
                <a:cubicBezTo>
                  <a:pt x="415" y="181"/>
                  <a:pt x="419" y="184"/>
                  <a:pt x="420" y="189"/>
                </a:cubicBezTo>
                <a:cubicBezTo>
                  <a:pt x="484" y="553"/>
                  <a:pt x="484" y="553"/>
                  <a:pt x="484" y="553"/>
                </a:cubicBezTo>
                <a:cubicBezTo>
                  <a:pt x="484" y="553"/>
                  <a:pt x="484" y="553"/>
                  <a:pt x="484" y="554"/>
                </a:cubicBezTo>
                <a:cubicBezTo>
                  <a:pt x="484" y="555"/>
                  <a:pt x="484" y="556"/>
                  <a:pt x="484" y="557"/>
                </a:cubicBezTo>
                <a:cubicBezTo>
                  <a:pt x="484" y="562"/>
                  <a:pt x="480" y="566"/>
                  <a:pt x="475" y="566"/>
                </a:cubicBezTo>
                <a:close/>
                <a:moveTo>
                  <a:pt x="250" y="224"/>
                </a:moveTo>
                <a:cubicBezTo>
                  <a:pt x="167" y="224"/>
                  <a:pt x="100" y="291"/>
                  <a:pt x="100" y="373"/>
                </a:cubicBezTo>
                <a:cubicBezTo>
                  <a:pt x="100" y="456"/>
                  <a:pt x="167" y="523"/>
                  <a:pt x="250" y="523"/>
                </a:cubicBezTo>
                <a:cubicBezTo>
                  <a:pt x="332" y="523"/>
                  <a:pt x="399" y="456"/>
                  <a:pt x="399" y="373"/>
                </a:cubicBezTo>
                <a:cubicBezTo>
                  <a:pt x="399" y="291"/>
                  <a:pt x="332" y="224"/>
                  <a:pt x="250" y="224"/>
                </a:cubicBezTo>
                <a:close/>
                <a:moveTo>
                  <a:pt x="250" y="509"/>
                </a:moveTo>
                <a:cubicBezTo>
                  <a:pt x="175" y="509"/>
                  <a:pt x="114" y="448"/>
                  <a:pt x="114" y="373"/>
                </a:cubicBezTo>
                <a:cubicBezTo>
                  <a:pt x="114" y="299"/>
                  <a:pt x="175" y="238"/>
                  <a:pt x="250" y="238"/>
                </a:cubicBezTo>
                <a:cubicBezTo>
                  <a:pt x="324" y="238"/>
                  <a:pt x="385" y="299"/>
                  <a:pt x="385" y="373"/>
                </a:cubicBezTo>
                <a:cubicBezTo>
                  <a:pt x="385" y="448"/>
                  <a:pt x="324" y="509"/>
                  <a:pt x="250" y="509"/>
                </a:cubicBezTo>
                <a:close/>
                <a:moveTo>
                  <a:pt x="320" y="297"/>
                </a:moveTo>
                <a:cubicBezTo>
                  <a:pt x="266" y="348"/>
                  <a:pt x="266" y="348"/>
                  <a:pt x="266" y="348"/>
                </a:cubicBezTo>
                <a:cubicBezTo>
                  <a:pt x="262" y="345"/>
                  <a:pt x="256" y="343"/>
                  <a:pt x="250" y="343"/>
                </a:cubicBezTo>
                <a:cubicBezTo>
                  <a:pt x="233" y="343"/>
                  <a:pt x="219" y="357"/>
                  <a:pt x="219" y="373"/>
                </a:cubicBezTo>
                <a:cubicBezTo>
                  <a:pt x="219" y="390"/>
                  <a:pt x="233" y="404"/>
                  <a:pt x="250" y="404"/>
                </a:cubicBezTo>
                <a:cubicBezTo>
                  <a:pt x="266" y="404"/>
                  <a:pt x="280" y="390"/>
                  <a:pt x="280" y="373"/>
                </a:cubicBezTo>
                <a:cubicBezTo>
                  <a:pt x="280" y="368"/>
                  <a:pt x="278" y="363"/>
                  <a:pt x="276" y="358"/>
                </a:cubicBezTo>
                <a:cubicBezTo>
                  <a:pt x="330" y="307"/>
                  <a:pt x="330" y="307"/>
                  <a:pt x="330" y="307"/>
                </a:cubicBezTo>
                <a:cubicBezTo>
                  <a:pt x="333" y="304"/>
                  <a:pt x="333" y="300"/>
                  <a:pt x="330" y="297"/>
                </a:cubicBezTo>
                <a:cubicBezTo>
                  <a:pt x="328" y="294"/>
                  <a:pt x="323" y="294"/>
                  <a:pt x="320" y="297"/>
                </a:cubicBezTo>
                <a:close/>
                <a:moveTo>
                  <a:pt x="266" y="373"/>
                </a:moveTo>
                <a:cubicBezTo>
                  <a:pt x="266" y="382"/>
                  <a:pt x="259" y="390"/>
                  <a:pt x="250" y="390"/>
                </a:cubicBezTo>
                <a:cubicBezTo>
                  <a:pt x="241" y="390"/>
                  <a:pt x="233" y="382"/>
                  <a:pt x="233" y="373"/>
                </a:cubicBezTo>
                <a:cubicBezTo>
                  <a:pt x="233" y="364"/>
                  <a:pt x="241" y="357"/>
                  <a:pt x="250" y="357"/>
                </a:cubicBezTo>
                <a:cubicBezTo>
                  <a:pt x="252" y="357"/>
                  <a:pt x="254" y="357"/>
                  <a:pt x="256" y="358"/>
                </a:cubicBezTo>
                <a:cubicBezTo>
                  <a:pt x="245" y="368"/>
                  <a:pt x="245" y="368"/>
                  <a:pt x="245" y="368"/>
                </a:cubicBezTo>
                <a:cubicBezTo>
                  <a:pt x="242" y="371"/>
                  <a:pt x="242" y="375"/>
                  <a:pt x="245" y="378"/>
                </a:cubicBezTo>
                <a:cubicBezTo>
                  <a:pt x="246" y="380"/>
                  <a:pt x="248" y="380"/>
                  <a:pt x="250" y="380"/>
                </a:cubicBezTo>
                <a:cubicBezTo>
                  <a:pt x="251" y="380"/>
                  <a:pt x="253" y="380"/>
                  <a:pt x="255" y="378"/>
                </a:cubicBezTo>
                <a:cubicBezTo>
                  <a:pt x="265" y="368"/>
                  <a:pt x="265" y="368"/>
                  <a:pt x="265" y="368"/>
                </a:cubicBezTo>
                <a:cubicBezTo>
                  <a:pt x="266" y="370"/>
                  <a:pt x="266" y="372"/>
                  <a:pt x="266" y="37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Open Sans Light"/>
              <a:buNone/>
            </a:pPr>
            <a:r>
              <a:t/>
            </a:r>
            <a:endParaRPr b="0" i="0" sz="1800" u="none" cap="none" strike="noStrike">
              <a:solidFill>
                <a:srgbClr val="57565A"/>
              </a:solidFill>
              <a:latin typeface="Open Sans Light"/>
              <a:ea typeface="Open Sans Light"/>
              <a:cs typeface="Open Sans Light"/>
              <a:sym typeface="Open Sans Light"/>
            </a:endParaRPr>
          </a:p>
        </p:txBody>
      </p:sp>
      <p:grpSp>
        <p:nvGrpSpPr>
          <p:cNvPr id="937" name="Google Shape;937;p103"/>
          <p:cNvGrpSpPr/>
          <p:nvPr/>
        </p:nvGrpSpPr>
        <p:grpSpPr>
          <a:xfrm>
            <a:off x="3155259" y="1503148"/>
            <a:ext cx="2430300" cy="2430300"/>
            <a:chOff x="3155259" y="1426948"/>
            <a:chExt cx="2430300" cy="2430300"/>
          </a:xfrm>
        </p:grpSpPr>
        <p:sp>
          <p:nvSpPr>
            <p:cNvPr id="938" name="Google Shape;938;p103"/>
            <p:cNvSpPr/>
            <p:nvPr/>
          </p:nvSpPr>
          <p:spPr>
            <a:xfrm rot="2700000">
              <a:off x="3511911" y="1782115"/>
              <a:ext cx="1716997" cy="1719967"/>
            </a:xfrm>
            <a:prstGeom prst="roundRect">
              <a:avLst>
                <a:gd fmla="val 16667" name="adj"/>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400"/>
                <a:buFont typeface="Open Sans Light"/>
                <a:buNone/>
              </a:pPr>
              <a:r>
                <a:t/>
              </a:r>
              <a:endParaRPr b="0" i="0" sz="2400" u="none" cap="none" strike="noStrike">
                <a:solidFill>
                  <a:srgbClr val="FFFFFF"/>
                </a:solidFill>
                <a:latin typeface="Open Sans Light"/>
                <a:ea typeface="Open Sans Light"/>
                <a:cs typeface="Open Sans Light"/>
                <a:sym typeface="Open Sans Light"/>
              </a:endParaRPr>
            </a:p>
          </p:txBody>
        </p:sp>
        <p:sp>
          <p:nvSpPr>
            <p:cNvPr id="939" name="Google Shape;939;p103"/>
            <p:cNvSpPr/>
            <p:nvPr/>
          </p:nvSpPr>
          <p:spPr>
            <a:xfrm rot="2700030">
              <a:off x="3868196" y="2166146"/>
              <a:ext cx="953734" cy="959431"/>
            </a:xfrm>
            <a:custGeom>
              <a:rect b="b" l="l" r="r" t="t"/>
              <a:pathLst>
                <a:path extrusionOk="0" h="589" w="580">
                  <a:moveTo>
                    <a:pt x="482" y="395"/>
                  </a:moveTo>
                  <a:cubicBezTo>
                    <a:pt x="447" y="395"/>
                    <a:pt x="416" y="414"/>
                    <a:pt x="399" y="442"/>
                  </a:cubicBezTo>
                  <a:cubicBezTo>
                    <a:pt x="186" y="333"/>
                    <a:pt x="186" y="333"/>
                    <a:pt x="186" y="333"/>
                  </a:cubicBezTo>
                  <a:cubicBezTo>
                    <a:pt x="191" y="321"/>
                    <a:pt x="194" y="308"/>
                    <a:pt x="194" y="295"/>
                  </a:cubicBezTo>
                  <a:cubicBezTo>
                    <a:pt x="194" y="281"/>
                    <a:pt x="191" y="268"/>
                    <a:pt x="186" y="257"/>
                  </a:cubicBezTo>
                  <a:cubicBezTo>
                    <a:pt x="399" y="147"/>
                    <a:pt x="399" y="147"/>
                    <a:pt x="399" y="147"/>
                  </a:cubicBezTo>
                  <a:cubicBezTo>
                    <a:pt x="416" y="175"/>
                    <a:pt x="447" y="194"/>
                    <a:pt x="482" y="194"/>
                  </a:cubicBezTo>
                  <a:cubicBezTo>
                    <a:pt x="536" y="194"/>
                    <a:pt x="580" y="150"/>
                    <a:pt x="580" y="97"/>
                  </a:cubicBezTo>
                  <a:cubicBezTo>
                    <a:pt x="580" y="43"/>
                    <a:pt x="536" y="0"/>
                    <a:pt x="482" y="0"/>
                  </a:cubicBezTo>
                  <a:cubicBezTo>
                    <a:pt x="429" y="0"/>
                    <a:pt x="385" y="43"/>
                    <a:pt x="385" y="97"/>
                  </a:cubicBezTo>
                  <a:cubicBezTo>
                    <a:pt x="385" y="110"/>
                    <a:pt x="388" y="123"/>
                    <a:pt x="393" y="135"/>
                  </a:cubicBezTo>
                  <a:cubicBezTo>
                    <a:pt x="180" y="244"/>
                    <a:pt x="180" y="244"/>
                    <a:pt x="180" y="244"/>
                  </a:cubicBezTo>
                  <a:cubicBezTo>
                    <a:pt x="163" y="216"/>
                    <a:pt x="132" y="197"/>
                    <a:pt x="97" y="197"/>
                  </a:cubicBezTo>
                  <a:cubicBezTo>
                    <a:pt x="43" y="197"/>
                    <a:pt x="0" y="241"/>
                    <a:pt x="0" y="295"/>
                  </a:cubicBezTo>
                  <a:cubicBezTo>
                    <a:pt x="0" y="348"/>
                    <a:pt x="43" y="392"/>
                    <a:pt x="97" y="392"/>
                  </a:cubicBezTo>
                  <a:cubicBezTo>
                    <a:pt x="132" y="392"/>
                    <a:pt x="163" y="373"/>
                    <a:pt x="180" y="345"/>
                  </a:cubicBezTo>
                  <a:cubicBezTo>
                    <a:pt x="393" y="454"/>
                    <a:pt x="393" y="454"/>
                    <a:pt x="393" y="454"/>
                  </a:cubicBezTo>
                  <a:cubicBezTo>
                    <a:pt x="388" y="466"/>
                    <a:pt x="385" y="479"/>
                    <a:pt x="385" y="492"/>
                  </a:cubicBezTo>
                  <a:cubicBezTo>
                    <a:pt x="385" y="546"/>
                    <a:pt x="429" y="589"/>
                    <a:pt x="482" y="589"/>
                  </a:cubicBezTo>
                  <a:cubicBezTo>
                    <a:pt x="536" y="589"/>
                    <a:pt x="580" y="546"/>
                    <a:pt x="580" y="492"/>
                  </a:cubicBezTo>
                  <a:cubicBezTo>
                    <a:pt x="580" y="439"/>
                    <a:pt x="536" y="395"/>
                    <a:pt x="482" y="395"/>
                  </a:cubicBezTo>
                  <a:close/>
                  <a:moveTo>
                    <a:pt x="482" y="14"/>
                  </a:moveTo>
                  <a:cubicBezTo>
                    <a:pt x="528" y="14"/>
                    <a:pt x="566" y="51"/>
                    <a:pt x="566" y="97"/>
                  </a:cubicBezTo>
                  <a:cubicBezTo>
                    <a:pt x="566" y="143"/>
                    <a:pt x="528" y="180"/>
                    <a:pt x="482" y="180"/>
                  </a:cubicBezTo>
                  <a:cubicBezTo>
                    <a:pt x="436" y="180"/>
                    <a:pt x="399" y="143"/>
                    <a:pt x="399" y="97"/>
                  </a:cubicBezTo>
                  <a:cubicBezTo>
                    <a:pt x="399" y="51"/>
                    <a:pt x="436" y="14"/>
                    <a:pt x="482" y="14"/>
                  </a:cubicBezTo>
                  <a:close/>
                  <a:moveTo>
                    <a:pt x="97" y="378"/>
                  </a:moveTo>
                  <a:cubicBezTo>
                    <a:pt x="51" y="378"/>
                    <a:pt x="14" y="341"/>
                    <a:pt x="14" y="295"/>
                  </a:cubicBezTo>
                  <a:cubicBezTo>
                    <a:pt x="14" y="249"/>
                    <a:pt x="51" y="211"/>
                    <a:pt x="97" y="211"/>
                  </a:cubicBezTo>
                  <a:cubicBezTo>
                    <a:pt x="143" y="211"/>
                    <a:pt x="180" y="249"/>
                    <a:pt x="180" y="295"/>
                  </a:cubicBezTo>
                  <a:cubicBezTo>
                    <a:pt x="180" y="341"/>
                    <a:pt x="143" y="378"/>
                    <a:pt x="97" y="378"/>
                  </a:cubicBezTo>
                  <a:close/>
                  <a:moveTo>
                    <a:pt x="482" y="575"/>
                  </a:moveTo>
                  <a:cubicBezTo>
                    <a:pt x="436" y="575"/>
                    <a:pt x="399" y="538"/>
                    <a:pt x="399" y="492"/>
                  </a:cubicBezTo>
                  <a:cubicBezTo>
                    <a:pt x="399" y="446"/>
                    <a:pt x="436" y="409"/>
                    <a:pt x="482" y="409"/>
                  </a:cubicBezTo>
                  <a:cubicBezTo>
                    <a:pt x="528" y="409"/>
                    <a:pt x="566" y="446"/>
                    <a:pt x="566" y="492"/>
                  </a:cubicBezTo>
                  <a:cubicBezTo>
                    <a:pt x="566" y="538"/>
                    <a:pt x="528" y="575"/>
                    <a:pt x="482" y="57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57565A"/>
                </a:solidFill>
                <a:latin typeface="Open Sans Light"/>
                <a:ea typeface="Open Sans Light"/>
                <a:cs typeface="Open Sans Light"/>
                <a:sym typeface="Open Sans Light"/>
              </a:endParaRPr>
            </a:p>
          </p:txBody>
        </p:sp>
      </p:grpSp>
      <p:grpSp>
        <p:nvGrpSpPr>
          <p:cNvPr id="940" name="Google Shape;940;p103"/>
          <p:cNvGrpSpPr/>
          <p:nvPr/>
        </p:nvGrpSpPr>
        <p:grpSpPr>
          <a:xfrm>
            <a:off x="451725" y="3291200"/>
            <a:ext cx="872700" cy="948846"/>
            <a:chOff x="3201900" y="995375"/>
            <a:chExt cx="872700" cy="948846"/>
          </a:xfrm>
        </p:grpSpPr>
        <p:sp>
          <p:nvSpPr>
            <p:cNvPr id="941" name="Google Shape;941;p103"/>
            <p:cNvSpPr/>
            <p:nvPr/>
          </p:nvSpPr>
          <p:spPr>
            <a:xfrm rot="5400000">
              <a:off x="3201900" y="1071521"/>
              <a:ext cx="872700" cy="8727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03"/>
            <p:cNvSpPr txBox="1"/>
            <p:nvPr/>
          </p:nvSpPr>
          <p:spPr>
            <a:xfrm>
              <a:off x="3201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D</a:t>
              </a:r>
              <a:endParaRPr b="1" sz="1100"/>
            </a:p>
          </p:txBody>
        </p:sp>
      </p:grpSp>
      <p:sp>
        <p:nvSpPr>
          <p:cNvPr id="943" name="Google Shape;943;p103"/>
          <p:cNvSpPr/>
          <p:nvPr/>
        </p:nvSpPr>
        <p:spPr>
          <a:xfrm>
            <a:off x="2504550" y="91590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 name="Google Shape;944;p103"/>
          <p:cNvGrpSpPr/>
          <p:nvPr/>
        </p:nvGrpSpPr>
        <p:grpSpPr>
          <a:xfrm>
            <a:off x="6639450" y="3485275"/>
            <a:ext cx="872700" cy="948892"/>
            <a:chOff x="342900" y="995375"/>
            <a:chExt cx="872700" cy="948892"/>
          </a:xfrm>
        </p:grpSpPr>
        <p:sp>
          <p:nvSpPr>
            <p:cNvPr id="945" name="Google Shape;945;p103"/>
            <p:cNvSpPr/>
            <p:nvPr/>
          </p:nvSpPr>
          <p:spPr>
            <a:xfrm rot="5400000">
              <a:off x="342900" y="1071567"/>
              <a:ext cx="872700" cy="872700"/>
            </a:xfrm>
            <a:prstGeom prst="rtTriangle">
              <a:avLst/>
            </a:prstGeom>
            <a:solidFill>
              <a:srgbClr val="48A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03"/>
            <p:cNvSpPr txBox="1"/>
            <p:nvPr/>
          </p:nvSpPr>
          <p:spPr>
            <a:xfrm>
              <a:off x="342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S</a:t>
              </a:r>
              <a:endParaRPr b="1" sz="1100"/>
            </a:p>
          </p:txBody>
        </p:sp>
      </p:grpSp>
      <p:pic>
        <p:nvPicPr>
          <p:cNvPr id="947" name="Google Shape;947;p103"/>
          <p:cNvPicPr preferRelativeResize="0"/>
          <p:nvPr/>
        </p:nvPicPr>
        <p:blipFill rotWithShape="1">
          <a:blip r:embed="rId3">
            <a:alphaModFix/>
          </a:blip>
          <a:srcRect b="0" l="0" r="0" t="80575"/>
          <a:stretch/>
        </p:blipFill>
        <p:spPr>
          <a:xfrm>
            <a:off x="0" y="-969525"/>
            <a:ext cx="9220201" cy="1187125"/>
          </a:xfrm>
          <a:prstGeom prst="rect">
            <a:avLst/>
          </a:prstGeom>
          <a:noFill/>
          <a:ln>
            <a:noFill/>
          </a:ln>
        </p:spPr>
      </p:pic>
      <p:sp>
        <p:nvSpPr>
          <p:cNvPr id="948" name="Google Shape;948;p103"/>
          <p:cNvSpPr/>
          <p:nvPr/>
        </p:nvSpPr>
        <p:spPr>
          <a:xfrm>
            <a:off x="987325" y="3601825"/>
            <a:ext cx="15570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rgbClr val="F49D00"/>
                </a:solidFill>
              </a:rPr>
              <a:t>Dependency Influence</a:t>
            </a:r>
            <a:endParaRPr b="1" i="0" u="none" cap="none" strike="noStrike">
              <a:solidFill>
                <a:srgbClr val="F49D00"/>
              </a:solidFill>
            </a:endParaRPr>
          </a:p>
        </p:txBody>
      </p:sp>
      <p:sp>
        <p:nvSpPr>
          <p:cNvPr id="949" name="Google Shape;949;p103"/>
          <p:cNvSpPr/>
          <p:nvPr/>
        </p:nvSpPr>
        <p:spPr>
          <a:xfrm>
            <a:off x="7342175" y="3601825"/>
            <a:ext cx="1462800" cy="832500"/>
          </a:xfrm>
          <a:prstGeom prst="rect">
            <a:avLst/>
          </a:prstGeom>
          <a:noFill/>
          <a:ln>
            <a:noFill/>
          </a:ln>
        </p:spPr>
        <p:txBody>
          <a:bodyPr anchorCtr="0" anchor="ctr"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chemeClr val="accent1"/>
                </a:solidFill>
              </a:rPr>
              <a:t>Sequential</a:t>
            </a:r>
            <a:endParaRPr b="1">
              <a:solidFill>
                <a:schemeClr val="accent1"/>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chemeClr val="accent1"/>
                </a:solidFill>
              </a:rPr>
              <a:t>Context</a:t>
            </a:r>
            <a:endParaRPr b="1">
              <a:solidFill>
                <a:schemeClr val="accent1"/>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chemeClr val="accent1"/>
                </a:solidFill>
              </a:rPr>
              <a:t>Dependency</a:t>
            </a:r>
            <a:endParaRPr b="1">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300"/>
                                        <p:tgtEl>
                                          <p:spTgt spid="92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300"/>
                                        <p:tgtEl>
                                          <p:spTgt spid="926"/>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3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300"/>
                                        <p:tgtEl>
                                          <p:spTgt spid="928"/>
                                        </p:tgtEl>
                                      </p:cBhvr>
                                    </p:animEffect>
                                  </p:childTnLst>
                                </p:cTn>
                              </p:par>
                            </p:childTnLst>
                          </p:cTn>
                        </p:par>
                        <p:par>
                          <p:cTn fill="hold">
                            <p:stCondLst>
                              <p:cond delay="900"/>
                            </p:stCondLst>
                            <p:childTnLst>
                              <p:par>
                                <p:cTn fill="hold" nodeType="afterEffect" presetClass="entr" presetID="10" presetSubtype="0">
                                  <p:stCondLst>
                                    <p:cond delay="500"/>
                                  </p:stCondLst>
                                  <p:childTnLst>
                                    <p:set>
                                      <p:cBhvr>
                                        <p:cTn dur="1" fill="hold">
                                          <p:stCondLst>
                                            <p:cond delay="0"/>
                                          </p:stCondLst>
                                        </p:cTn>
                                        <p:tgtEl>
                                          <p:spTgt spid="933"/>
                                        </p:tgtEl>
                                        <p:attrNameLst>
                                          <p:attrName>style.visibility</p:attrName>
                                        </p:attrNameLst>
                                      </p:cBhvr>
                                      <p:to>
                                        <p:strVal val="visible"/>
                                      </p:to>
                                    </p:set>
                                    <p:animEffect filter="fade" transition="in">
                                      <p:cBhvr>
                                        <p:cTn dur="300"/>
                                        <p:tgtEl>
                                          <p:spTgt spid="933"/>
                                        </p:tgtEl>
                                      </p:cBhvr>
                                    </p:animEffect>
                                  </p:childTnLst>
                                </p:cTn>
                              </p:par>
                              <p:par>
                                <p:cTn fill="hold" nodeType="withEffect" presetClass="entr" presetID="10" presetSubtype="0">
                                  <p:stCondLst>
                                    <p:cond delay="1300"/>
                                  </p:stCondLst>
                                  <p:childTnLst>
                                    <p:set>
                                      <p:cBhvr>
                                        <p:cTn dur="1" fill="hold">
                                          <p:stCondLst>
                                            <p:cond delay="0"/>
                                          </p:stCondLst>
                                        </p:cTn>
                                        <p:tgtEl>
                                          <p:spTgt spid="927"/>
                                        </p:tgtEl>
                                        <p:attrNameLst>
                                          <p:attrName>style.visibility</p:attrName>
                                        </p:attrNameLst>
                                      </p:cBhvr>
                                      <p:to>
                                        <p:strVal val="visible"/>
                                      </p:to>
                                    </p:set>
                                    <p:animEffect filter="fade" transition="in">
                                      <p:cBhvr>
                                        <p:cTn dur="300"/>
                                        <p:tgtEl>
                                          <p:spTgt spid="927"/>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3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3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500"/>
                                        <p:tgtEl>
                                          <p:spTgt spid="9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300"/>
                                        <p:tgtEl>
                                          <p:spTgt spid="929"/>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300"/>
                                        <p:tgtEl>
                                          <p:spTgt spid="934"/>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6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600"/>
                                        <p:tgtEl>
                                          <p:spTgt spid="932"/>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6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3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83" name="Shape 683"/>
        <p:cNvGrpSpPr/>
        <p:nvPr/>
      </p:nvGrpSpPr>
      <p:grpSpPr>
        <a:xfrm>
          <a:off x="0" y="0"/>
          <a:ext cx="0" cy="0"/>
          <a:chOff x="0" y="0"/>
          <a:chExt cx="0" cy="0"/>
        </a:xfrm>
      </p:grpSpPr>
      <p:sp>
        <p:nvSpPr>
          <p:cNvPr id="684" name="Google Shape;684;p86"/>
          <p:cNvSpPr txBox="1"/>
          <p:nvPr>
            <p:ph idx="4294967295" type="ctrTitle"/>
          </p:nvPr>
        </p:nvSpPr>
        <p:spPr>
          <a:xfrm>
            <a:off x="145500" y="2094333"/>
            <a:ext cx="8998500" cy="2231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rgbClr val="484769"/>
                </a:solidFill>
                <a:latin typeface="Proxima Nova"/>
                <a:ea typeface="Proxima Nova"/>
                <a:cs typeface="Proxima Nova"/>
                <a:sym typeface="Proxima Nova"/>
              </a:rPr>
              <a:t>LISTENING TO CHAOTIC WHISPERS:</a:t>
            </a:r>
            <a:endParaRPr b="1" sz="3500">
              <a:solidFill>
                <a:srgbClr val="484769"/>
              </a:solidFill>
              <a:latin typeface="Proxima Nova"/>
              <a:ea typeface="Proxima Nova"/>
              <a:cs typeface="Proxima Nova"/>
              <a:sym typeface="Proxima Nova"/>
            </a:endParaRPr>
          </a:p>
          <a:p>
            <a:pPr indent="0" lvl="0" marL="0" rtl="0" algn="r">
              <a:spcBef>
                <a:spcPts val="0"/>
              </a:spcBef>
              <a:spcAft>
                <a:spcPts val="0"/>
              </a:spcAft>
              <a:buNone/>
            </a:pPr>
            <a:r>
              <a:rPr lang="en" sz="2900">
                <a:solidFill>
                  <a:srgbClr val="484769"/>
                </a:solidFill>
                <a:latin typeface="Proxima Nova"/>
                <a:ea typeface="Proxima Nova"/>
                <a:cs typeface="Proxima Nova"/>
                <a:sym typeface="Proxima Nova"/>
              </a:rPr>
              <a:t>A DEEP LEARNING FRAMEWORK FOR NEWS-ORIENTED STOCK TREND PREDICTION</a:t>
            </a:r>
            <a:endParaRPr sz="2900">
              <a:solidFill>
                <a:srgbClr val="777692"/>
              </a:solidFill>
              <a:latin typeface="Proxima Nova"/>
              <a:ea typeface="Proxima Nova"/>
              <a:cs typeface="Proxima Nova"/>
              <a:sym typeface="Proxima Nova"/>
            </a:endParaRPr>
          </a:p>
        </p:txBody>
      </p:sp>
      <p:pic>
        <p:nvPicPr>
          <p:cNvPr id="685" name="Google Shape;685;p86"/>
          <p:cNvPicPr preferRelativeResize="0"/>
          <p:nvPr/>
        </p:nvPicPr>
        <p:blipFill>
          <a:blip r:embed="rId3">
            <a:alphaModFix amt="84000"/>
          </a:blip>
          <a:stretch>
            <a:fillRect/>
          </a:stretch>
        </p:blipFill>
        <p:spPr>
          <a:xfrm>
            <a:off x="0" y="3650100"/>
            <a:ext cx="9144000" cy="586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Google Shape;954;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Stock trend prediction is a </a:t>
            </a:r>
            <a:r>
              <a:rPr b="1" lang="en"/>
              <a:t>classification problem</a:t>
            </a:r>
            <a:endParaRPr b="1"/>
          </a:p>
          <a:p>
            <a:pPr indent="0" lvl="0" marL="0" rtl="0" algn="l">
              <a:spcBef>
                <a:spcPts val="1600"/>
              </a:spcBef>
              <a:spcAft>
                <a:spcPts val="0"/>
              </a:spcAft>
              <a:buClr>
                <a:schemeClr val="dk1"/>
              </a:buClr>
              <a:buSzPts val="1100"/>
              <a:buFont typeface="Arial"/>
              <a:buNone/>
            </a:pPr>
            <a:r>
              <a:rPr lang="en"/>
              <a:t>Given </a:t>
            </a:r>
            <a:r>
              <a:rPr b="1" lang="en"/>
              <a:t>date </a:t>
            </a:r>
            <a:r>
              <a:rPr b="1" i="1" lang="en"/>
              <a:t>t</a:t>
            </a:r>
            <a:r>
              <a:rPr i="1" lang="en"/>
              <a:t> </a:t>
            </a:r>
            <a:r>
              <a:rPr lang="en"/>
              <a:t>and a given </a:t>
            </a:r>
            <a:r>
              <a:rPr b="1" lang="en"/>
              <a:t>stocks </a:t>
            </a:r>
            <a:r>
              <a:rPr b="1" i="1" lang="en"/>
              <a:t>s</a:t>
            </a:r>
            <a:r>
              <a:rPr lang="en"/>
              <a:t>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1600"/>
              </a:spcAft>
              <a:buNone/>
            </a:pPr>
            <a:r>
              <a:t/>
            </a:r>
            <a:endParaRPr/>
          </a:p>
        </p:txBody>
      </p:sp>
      <p:pic>
        <p:nvPicPr>
          <p:cNvPr id="955" name="Google Shape;955;p104"/>
          <p:cNvPicPr preferRelativeResize="0"/>
          <p:nvPr/>
        </p:nvPicPr>
        <p:blipFill>
          <a:blip r:embed="rId3">
            <a:alphaModFix/>
          </a:blip>
          <a:stretch>
            <a:fillRect/>
          </a:stretch>
        </p:blipFill>
        <p:spPr>
          <a:xfrm>
            <a:off x="741500" y="2776975"/>
            <a:ext cx="7661000" cy="881025"/>
          </a:xfrm>
          <a:prstGeom prst="rect">
            <a:avLst/>
          </a:prstGeom>
          <a:noFill/>
          <a:ln>
            <a:noFill/>
          </a:ln>
        </p:spPr>
      </p:pic>
      <p:sp>
        <p:nvSpPr>
          <p:cNvPr id="956" name="Google Shape;956;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85B"/>
                </a:solidFill>
              </a:rPr>
              <a:t>Problem Statement</a:t>
            </a:r>
            <a:endParaRPr>
              <a:solidFill>
                <a:srgbClr val="44485B"/>
              </a:solidFill>
            </a:endParaRPr>
          </a:p>
        </p:txBody>
      </p:sp>
      <p:sp>
        <p:nvSpPr>
          <p:cNvPr id="957" name="Google Shape;957;p104"/>
          <p:cNvSpPr/>
          <p:nvPr/>
        </p:nvSpPr>
        <p:spPr>
          <a:xfrm>
            <a:off x="437100" y="9697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8" name="Google Shape;958;p104"/>
          <p:cNvPicPr preferRelativeResize="0"/>
          <p:nvPr/>
        </p:nvPicPr>
        <p:blipFill rotWithShape="1">
          <a:blip r:embed="rId4">
            <a:alphaModFix/>
          </a:blip>
          <a:srcRect b="0" l="0" r="0" t="80575"/>
          <a:stretch/>
        </p:blipFill>
        <p:spPr>
          <a:xfrm>
            <a:off x="0" y="-969525"/>
            <a:ext cx="9220201" cy="1187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 rise percent into three classes: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64" name="Google Shape;964;p105"/>
          <p:cNvSpPr/>
          <p:nvPr/>
        </p:nvSpPr>
        <p:spPr>
          <a:xfrm>
            <a:off x="3603000" y="2009300"/>
            <a:ext cx="1938000" cy="1874100"/>
          </a:xfrm>
          <a:prstGeom prst="ellipse">
            <a:avLst/>
          </a:prstGeom>
          <a:solidFill>
            <a:srgbClr val="4DB3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57565A"/>
              </a:solidFill>
              <a:latin typeface="Open Sans Light"/>
              <a:ea typeface="Open Sans Light"/>
              <a:cs typeface="Open Sans Light"/>
              <a:sym typeface="Open Sans Light"/>
            </a:endParaRPr>
          </a:p>
        </p:txBody>
      </p:sp>
      <p:sp>
        <p:nvSpPr>
          <p:cNvPr id="965" name="Google Shape;965;p105"/>
          <p:cNvSpPr/>
          <p:nvPr/>
        </p:nvSpPr>
        <p:spPr>
          <a:xfrm>
            <a:off x="6167124" y="2009308"/>
            <a:ext cx="1938000" cy="1874100"/>
          </a:xfrm>
          <a:prstGeom prst="ellipse">
            <a:avLst/>
          </a:prstGeom>
          <a:solidFill>
            <a:srgbClr val="4DB3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57565A"/>
              </a:solidFill>
              <a:latin typeface="Open Sans Light"/>
              <a:ea typeface="Open Sans Light"/>
              <a:cs typeface="Open Sans Light"/>
              <a:sym typeface="Open Sans Light"/>
            </a:endParaRPr>
          </a:p>
        </p:txBody>
      </p:sp>
      <p:sp>
        <p:nvSpPr>
          <p:cNvPr id="966" name="Google Shape;966;p105"/>
          <p:cNvSpPr/>
          <p:nvPr/>
        </p:nvSpPr>
        <p:spPr>
          <a:xfrm>
            <a:off x="1038867" y="2009308"/>
            <a:ext cx="1938000" cy="1874100"/>
          </a:xfrm>
          <a:prstGeom prst="ellipse">
            <a:avLst/>
          </a:prstGeom>
          <a:solidFill>
            <a:srgbClr val="4DB3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57565A"/>
              </a:solidFill>
              <a:latin typeface="Open Sans Light"/>
              <a:ea typeface="Open Sans Light"/>
              <a:cs typeface="Open Sans Light"/>
              <a:sym typeface="Open Sans Light"/>
            </a:endParaRPr>
          </a:p>
        </p:txBody>
      </p:sp>
      <p:pic>
        <p:nvPicPr>
          <p:cNvPr id="967" name="Google Shape;967;p105"/>
          <p:cNvPicPr preferRelativeResize="0"/>
          <p:nvPr/>
        </p:nvPicPr>
        <p:blipFill rotWithShape="1">
          <a:blip r:embed="rId3">
            <a:alphaModFix/>
          </a:blip>
          <a:srcRect b="0" l="0" r="0" t="0"/>
          <a:stretch/>
        </p:blipFill>
        <p:spPr>
          <a:xfrm>
            <a:off x="1517500" y="2455975"/>
            <a:ext cx="980750" cy="980750"/>
          </a:xfrm>
          <a:prstGeom prst="rect">
            <a:avLst/>
          </a:prstGeom>
          <a:noFill/>
          <a:ln>
            <a:noFill/>
          </a:ln>
        </p:spPr>
      </p:pic>
      <p:pic>
        <p:nvPicPr>
          <p:cNvPr id="968" name="Google Shape;968;p105"/>
          <p:cNvPicPr preferRelativeResize="0"/>
          <p:nvPr/>
        </p:nvPicPr>
        <p:blipFill>
          <a:blip r:embed="rId4">
            <a:alphaModFix/>
          </a:blip>
          <a:stretch>
            <a:fillRect/>
          </a:stretch>
        </p:blipFill>
        <p:spPr>
          <a:xfrm>
            <a:off x="6645750" y="2455975"/>
            <a:ext cx="980750" cy="980750"/>
          </a:xfrm>
          <a:prstGeom prst="rect">
            <a:avLst/>
          </a:prstGeom>
          <a:noFill/>
          <a:ln>
            <a:noFill/>
          </a:ln>
        </p:spPr>
      </p:pic>
      <p:pic>
        <p:nvPicPr>
          <p:cNvPr id="969" name="Google Shape;969;p105"/>
          <p:cNvPicPr preferRelativeResize="0"/>
          <p:nvPr/>
        </p:nvPicPr>
        <p:blipFill>
          <a:blip r:embed="rId5">
            <a:alphaModFix/>
          </a:blip>
          <a:stretch>
            <a:fillRect/>
          </a:stretch>
        </p:blipFill>
        <p:spPr>
          <a:xfrm>
            <a:off x="4081625" y="2455975"/>
            <a:ext cx="980750" cy="980750"/>
          </a:xfrm>
          <a:prstGeom prst="rect">
            <a:avLst/>
          </a:prstGeom>
          <a:noFill/>
          <a:ln>
            <a:noFill/>
          </a:ln>
        </p:spPr>
      </p:pic>
      <p:sp>
        <p:nvSpPr>
          <p:cNvPr id="970" name="Google Shape;970;p105"/>
          <p:cNvSpPr txBox="1"/>
          <p:nvPr>
            <p:ph idx="1" type="body"/>
          </p:nvPr>
        </p:nvSpPr>
        <p:spPr>
          <a:xfrm>
            <a:off x="1038875" y="4012500"/>
            <a:ext cx="1938000" cy="5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71" name="Google Shape;971;p105"/>
          <p:cNvSpPr txBox="1"/>
          <p:nvPr>
            <p:ph idx="1" type="body"/>
          </p:nvPr>
        </p:nvSpPr>
        <p:spPr>
          <a:xfrm>
            <a:off x="3603000" y="4012500"/>
            <a:ext cx="1938000" cy="5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PRESERVE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72" name="Google Shape;972;p105"/>
          <p:cNvSpPr txBox="1"/>
          <p:nvPr>
            <p:ph idx="1" type="body"/>
          </p:nvPr>
        </p:nvSpPr>
        <p:spPr>
          <a:xfrm>
            <a:off x="6167125" y="4012500"/>
            <a:ext cx="1938000" cy="5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DOWN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73" name="Google Shape;973;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85B"/>
                </a:solidFill>
              </a:rPr>
              <a:t>Problem Statement</a:t>
            </a:r>
            <a:endParaRPr>
              <a:solidFill>
                <a:srgbClr val="44485B"/>
              </a:solidFill>
            </a:endParaRPr>
          </a:p>
        </p:txBody>
      </p:sp>
      <p:sp>
        <p:nvSpPr>
          <p:cNvPr id="974" name="Google Shape;974;p105"/>
          <p:cNvSpPr/>
          <p:nvPr/>
        </p:nvSpPr>
        <p:spPr>
          <a:xfrm>
            <a:off x="437100" y="9697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105"/>
          <p:cNvPicPr preferRelativeResize="0"/>
          <p:nvPr/>
        </p:nvPicPr>
        <p:blipFill rotWithShape="1">
          <a:blip r:embed="rId6">
            <a:alphaModFix/>
          </a:blip>
          <a:srcRect b="0" l="0" r="0" t="80575"/>
          <a:stretch/>
        </p:blipFill>
        <p:spPr>
          <a:xfrm>
            <a:off x="0" y="-969525"/>
            <a:ext cx="9220201" cy="118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news corpus Cᵢ contain a set of news: </a:t>
            </a:r>
            <a:endParaRPr/>
          </a:p>
          <a:p>
            <a:pPr indent="0" lvl="0" marL="0" rtl="0" algn="l">
              <a:spcBef>
                <a:spcPts val="1600"/>
              </a:spcBef>
              <a:spcAft>
                <a:spcPts val="0"/>
              </a:spcAft>
              <a:buClr>
                <a:schemeClr val="dk1"/>
              </a:buClr>
              <a:buSzPts val="1100"/>
              <a:buFont typeface="Arial"/>
              <a:buNone/>
            </a:pPr>
            <a:r>
              <a:rPr lang="en"/>
              <a:t>Suppose we consider the news in the time sequence N </a:t>
            </a:r>
            <a:endParaRPr/>
          </a:p>
          <a:p>
            <a:pPr indent="0" lvl="0" marL="0" rtl="0" algn="l">
              <a:spcBef>
                <a:spcPts val="1600"/>
              </a:spcBef>
              <a:spcAft>
                <a:spcPts val="0"/>
              </a:spcAft>
              <a:buClr>
                <a:schemeClr val="dk1"/>
              </a:buClr>
              <a:buSzPts val="1100"/>
              <a:buFont typeface="Arial"/>
              <a:buNone/>
            </a:pPr>
            <a:r>
              <a:rPr lang="en"/>
              <a:t>The news corpus sequence from time t-N to t-1:</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981" name="Google Shape;981;p106"/>
          <p:cNvPicPr preferRelativeResize="0"/>
          <p:nvPr/>
        </p:nvPicPr>
        <p:blipFill>
          <a:blip r:embed="rId3">
            <a:alphaModFix/>
          </a:blip>
          <a:stretch>
            <a:fillRect/>
          </a:stretch>
        </p:blipFill>
        <p:spPr>
          <a:xfrm>
            <a:off x="5275600" y="2301925"/>
            <a:ext cx="2061463" cy="269825"/>
          </a:xfrm>
          <a:prstGeom prst="rect">
            <a:avLst/>
          </a:prstGeom>
          <a:noFill/>
          <a:ln>
            <a:noFill/>
          </a:ln>
        </p:spPr>
      </p:pic>
      <p:pic>
        <p:nvPicPr>
          <p:cNvPr id="982" name="Google Shape;982;p106"/>
          <p:cNvPicPr preferRelativeResize="0"/>
          <p:nvPr/>
        </p:nvPicPr>
        <p:blipFill>
          <a:blip r:embed="rId4">
            <a:alphaModFix/>
          </a:blip>
          <a:stretch>
            <a:fillRect/>
          </a:stretch>
        </p:blipFill>
        <p:spPr>
          <a:xfrm>
            <a:off x="4914750" y="1250788"/>
            <a:ext cx="1877533" cy="269825"/>
          </a:xfrm>
          <a:prstGeom prst="rect">
            <a:avLst/>
          </a:prstGeom>
          <a:noFill/>
          <a:ln>
            <a:noFill/>
          </a:ln>
        </p:spPr>
      </p:pic>
      <p:sp>
        <p:nvSpPr>
          <p:cNvPr id="983" name="Google Shape;983;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85B"/>
                </a:solidFill>
              </a:rPr>
              <a:t>Problem Statement</a:t>
            </a:r>
            <a:endParaRPr>
              <a:solidFill>
                <a:srgbClr val="44485B"/>
              </a:solidFill>
            </a:endParaRPr>
          </a:p>
        </p:txBody>
      </p:sp>
      <p:sp>
        <p:nvSpPr>
          <p:cNvPr id="984" name="Google Shape;984;p106"/>
          <p:cNvSpPr/>
          <p:nvPr/>
        </p:nvSpPr>
        <p:spPr>
          <a:xfrm>
            <a:off x="437100" y="9697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5" name="Google Shape;985;p106"/>
          <p:cNvPicPr preferRelativeResize="0"/>
          <p:nvPr/>
        </p:nvPicPr>
        <p:blipFill rotWithShape="1">
          <a:blip r:embed="rId5">
            <a:alphaModFix/>
          </a:blip>
          <a:srcRect b="0" l="0" r="0" t="80575"/>
          <a:stretch/>
        </p:blipFill>
        <p:spPr>
          <a:xfrm>
            <a:off x="0" y="-969525"/>
            <a:ext cx="9220201" cy="118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07"/>
          <p:cNvSpPr txBox="1"/>
          <p:nvPr>
            <p:ph type="title"/>
          </p:nvPr>
        </p:nvSpPr>
        <p:spPr>
          <a:xfrm>
            <a:off x="1760925" y="310925"/>
            <a:ext cx="70713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Hybrid Attention Networks</a:t>
            </a:r>
            <a:endParaRPr>
              <a:solidFill>
                <a:srgbClr val="44485B"/>
              </a:solidFill>
            </a:endParaRPr>
          </a:p>
          <a:p>
            <a:pPr indent="0" lvl="0" marL="0" rtl="0" algn="r">
              <a:spcBef>
                <a:spcPts val="0"/>
              </a:spcBef>
              <a:spcAft>
                <a:spcPts val="0"/>
              </a:spcAft>
              <a:buNone/>
            </a:pPr>
            <a:r>
              <a:t/>
            </a:r>
            <a:endParaRPr>
              <a:solidFill>
                <a:srgbClr val="44485B"/>
              </a:solidFill>
            </a:endParaRPr>
          </a:p>
        </p:txBody>
      </p:sp>
      <p:pic>
        <p:nvPicPr>
          <p:cNvPr id="991" name="Google Shape;991;p107"/>
          <p:cNvPicPr preferRelativeResize="0"/>
          <p:nvPr/>
        </p:nvPicPr>
        <p:blipFill>
          <a:blip r:embed="rId3">
            <a:alphaModFix/>
          </a:blip>
          <a:stretch>
            <a:fillRect/>
          </a:stretch>
        </p:blipFill>
        <p:spPr>
          <a:xfrm>
            <a:off x="2636850" y="1135725"/>
            <a:ext cx="3870301" cy="3816875"/>
          </a:xfrm>
          <a:prstGeom prst="rect">
            <a:avLst/>
          </a:prstGeom>
          <a:noFill/>
          <a:ln>
            <a:noFill/>
          </a:ln>
        </p:spPr>
      </p:pic>
      <p:pic>
        <p:nvPicPr>
          <p:cNvPr id="992" name="Google Shape;992;p107"/>
          <p:cNvPicPr preferRelativeResize="0"/>
          <p:nvPr/>
        </p:nvPicPr>
        <p:blipFill rotWithShape="1">
          <a:blip r:embed="rId4">
            <a:alphaModFix/>
          </a:blip>
          <a:srcRect b="0" l="0" r="0" t="80575"/>
          <a:stretch/>
        </p:blipFill>
        <p:spPr>
          <a:xfrm>
            <a:off x="0" y="-969525"/>
            <a:ext cx="9220201" cy="1187125"/>
          </a:xfrm>
          <a:prstGeom prst="rect">
            <a:avLst/>
          </a:prstGeom>
          <a:noFill/>
          <a:ln>
            <a:noFill/>
          </a:ln>
        </p:spPr>
      </p:pic>
      <p:sp>
        <p:nvSpPr>
          <p:cNvPr id="993" name="Google Shape;993;p107"/>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08"/>
          <p:cNvSpPr txBox="1"/>
          <p:nvPr>
            <p:ph type="title"/>
          </p:nvPr>
        </p:nvSpPr>
        <p:spPr>
          <a:xfrm>
            <a:off x="1651500" y="310925"/>
            <a:ext cx="7180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News Embedding</a:t>
            </a:r>
            <a:endParaRPr>
              <a:solidFill>
                <a:srgbClr val="44485B"/>
              </a:solidFill>
            </a:endParaRPr>
          </a:p>
          <a:p>
            <a:pPr indent="0" lvl="0" marL="0" rtl="0" algn="l">
              <a:spcBef>
                <a:spcPts val="0"/>
              </a:spcBef>
              <a:spcAft>
                <a:spcPts val="0"/>
              </a:spcAft>
              <a:buNone/>
            </a:pPr>
            <a:r>
              <a:t/>
            </a:r>
            <a:endParaRPr>
              <a:solidFill>
                <a:srgbClr val="44485B"/>
              </a:solidFill>
            </a:endParaRPr>
          </a:p>
        </p:txBody>
      </p:sp>
      <p:pic>
        <p:nvPicPr>
          <p:cNvPr id="999" name="Google Shape;999;p108"/>
          <p:cNvPicPr preferRelativeResize="0"/>
          <p:nvPr/>
        </p:nvPicPr>
        <p:blipFill>
          <a:blip r:embed="rId3">
            <a:alphaModFix/>
          </a:blip>
          <a:stretch>
            <a:fillRect/>
          </a:stretch>
        </p:blipFill>
        <p:spPr>
          <a:xfrm>
            <a:off x="311700" y="1152475"/>
            <a:ext cx="3874469" cy="3820975"/>
          </a:xfrm>
          <a:prstGeom prst="rect">
            <a:avLst/>
          </a:prstGeom>
          <a:noFill/>
          <a:ln>
            <a:noFill/>
          </a:ln>
        </p:spPr>
      </p:pic>
      <p:sp>
        <p:nvSpPr>
          <p:cNvPr id="1000" name="Google Shape;1000;p108"/>
          <p:cNvSpPr txBox="1"/>
          <p:nvPr>
            <p:ph idx="4294967295"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Calculate the embedded vector for each word</a:t>
            </a:r>
            <a:endParaRPr/>
          </a:p>
          <a:p>
            <a:pPr indent="-342900" lvl="0" marL="457200" rtl="0" algn="l">
              <a:spcBef>
                <a:spcPts val="0"/>
              </a:spcBef>
              <a:spcAft>
                <a:spcPts val="0"/>
              </a:spcAft>
              <a:buSzPts val="1800"/>
              <a:buChar char="●"/>
            </a:pPr>
            <a:r>
              <a:rPr lang="en"/>
              <a:t>Average</a:t>
            </a:r>
            <a:r>
              <a:rPr lang="en"/>
              <a:t> all the words’ vectors to construct a new vector </a:t>
            </a:r>
            <a:r>
              <a:rPr i="1" lang="en"/>
              <a:t>n</a:t>
            </a:r>
            <a:r>
              <a:rPr baseline="-25000" i="1" lang="en"/>
              <a:t>ti</a:t>
            </a:r>
            <a:endParaRPr i="1"/>
          </a:p>
          <a:p>
            <a:pPr indent="-342900" lvl="0" marL="457200" rtl="0" algn="l">
              <a:spcBef>
                <a:spcPts val="0"/>
              </a:spcBef>
              <a:spcAft>
                <a:spcPts val="0"/>
              </a:spcAft>
              <a:buSzPts val="1800"/>
              <a:buChar char="●"/>
            </a:pPr>
            <a:r>
              <a:rPr lang="en"/>
              <a:t>Word2Vec</a:t>
            </a:r>
            <a:endParaRPr/>
          </a:p>
        </p:txBody>
      </p:sp>
      <p:sp>
        <p:nvSpPr>
          <p:cNvPr id="1001" name="Google Shape;1001;p108"/>
          <p:cNvSpPr/>
          <p:nvPr/>
        </p:nvSpPr>
        <p:spPr>
          <a:xfrm>
            <a:off x="139250" y="3945375"/>
            <a:ext cx="4131000" cy="1113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2" name="Google Shape;1002;p108"/>
          <p:cNvPicPr preferRelativeResize="0"/>
          <p:nvPr/>
        </p:nvPicPr>
        <p:blipFill rotWithShape="1">
          <a:blip r:embed="rId4">
            <a:alphaModFix/>
          </a:blip>
          <a:srcRect b="0" l="0" r="0" t="80575"/>
          <a:stretch/>
        </p:blipFill>
        <p:spPr>
          <a:xfrm>
            <a:off x="0" y="-969525"/>
            <a:ext cx="9220201" cy="1187125"/>
          </a:xfrm>
          <a:prstGeom prst="rect">
            <a:avLst/>
          </a:prstGeom>
          <a:noFill/>
          <a:ln>
            <a:noFill/>
          </a:ln>
        </p:spPr>
      </p:pic>
      <p:sp>
        <p:nvSpPr>
          <p:cNvPr id="1003" name="Google Shape;1003;p108"/>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09"/>
          <p:cNvSpPr txBox="1"/>
          <p:nvPr>
            <p:ph type="title"/>
          </p:nvPr>
        </p:nvSpPr>
        <p:spPr>
          <a:xfrm>
            <a:off x="3302975" y="310925"/>
            <a:ext cx="5567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News-level Attention</a:t>
            </a:r>
            <a:endParaRPr>
              <a:solidFill>
                <a:srgbClr val="44485B"/>
              </a:solidFill>
            </a:endParaRPr>
          </a:p>
          <a:p>
            <a:pPr indent="0" lvl="0" marL="0" rtl="0" algn="l">
              <a:spcBef>
                <a:spcPts val="0"/>
              </a:spcBef>
              <a:spcAft>
                <a:spcPts val="0"/>
              </a:spcAft>
              <a:buNone/>
            </a:pPr>
            <a:r>
              <a:t/>
            </a:r>
            <a:endParaRPr>
              <a:solidFill>
                <a:srgbClr val="44485B"/>
              </a:solidFill>
            </a:endParaRPr>
          </a:p>
        </p:txBody>
      </p:sp>
      <p:pic>
        <p:nvPicPr>
          <p:cNvPr id="1009" name="Google Shape;1009;p109"/>
          <p:cNvPicPr preferRelativeResize="0"/>
          <p:nvPr/>
        </p:nvPicPr>
        <p:blipFill>
          <a:blip r:embed="rId3">
            <a:alphaModFix/>
          </a:blip>
          <a:stretch>
            <a:fillRect/>
          </a:stretch>
        </p:blipFill>
        <p:spPr>
          <a:xfrm>
            <a:off x="311700" y="1152475"/>
            <a:ext cx="3874469" cy="3820975"/>
          </a:xfrm>
          <a:prstGeom prst="rect">
            <a:avLst/>
          </a:prstGeom>
          <a:noFill/>
          <a:ln>
            <a:noFill/>
          </a:ln>
        </p:spPr>
      </p:pic>
      <p:sp>
        <p:nvSpPr>
          <p:cNvPr id="1010" name="Google Shape;1010;p109"/>
          <p:cNvSpPr txBox="1"/>
          <p:nvPr>
            <p:ph idx="4294967295"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Assign news-level attention value </a:t>
            </a:r>
            <a:r>
              <a:rPr i="1" lang="en"/>
              <a:t>u</a:t>
            </a:r>
            <a:r>
              <a:rPr baseline="-25000" i="1" lang="en"/>
              <a:t>ti </a:t>
            </a:r>
            <a:r>
              <a:rPr lang="en"/>
              <a:t>to each news</a:t>
            </a:r>
            <a:endParaRPr/>
          </a:p>
          <a:p>
            <a:pPr indent="-342900" lvl="0" marL="457200" rtl="0" algn="l">
              <a:spcBef>
                <a:spcPts val="0"/>
              </a:spcBef>
              <a:spcAft>
                <a:spcPts val="0"/>
              </a:spcAft>
              <a:buSzPts val="1800"/>
              <a:buChar char="●"/>
            </a:pPr>
            <a:r>
              <a:rPr lang="en"/>
              <a:t>Calculate a weighted sum of each news vector for date </a:t>
            </a:r>
            <a:r>
              <a:rPr i="1" lang="en"/>
              <a:t>t </a:t>
            </a:r>
            <a:r>
              <a:rPr lang="en"/>
              <a:t>as </a:t>
            </a:r>
            <a:r>
              <a:rPr i="1" lang="en"/>
              <a:t>d</a:t>
            </a:r>
            <a:r>
              <a:rPr baseline="-25000" i="1" lang="en"/>
              <a:t>t</a:t>
            </a:r>
            <a:endParaRPr/>
          </a:p>
          <a:p>
            <a:pPr indent="0" lvl="0" marL="457200" rtl="0" algn="l">
              <a:spcBef>
                <a:spcPts val="1600"/>
              </a:spcBef>
              <a:spcAft>
                <a:spcPts val="1600"/>
              </a:spcAft>
              <a:buNone/>
            </a:pPr>
            <a:r>
              <a:t/>
            </a:r>
            <a:endParaRPr/>
          </a:p>
        </p:txBody>
      </p:sp>
      <p:sp>
        <p:nvSpPr>
          <p:cNvPr id="1011" name="Google Shape;1011;p109"/>
          <p:cNvSpPr/>
          <p:nvPr/>
        </p:nvSpPr>
        <p:spPr>
          <a:xfrm>
            <a:off x="183438" y="3202725"/>
            <a:ext cx="4131000" cy="1113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2" name="Google Shape;1012;p109"/>
          <p:cNvPicPr preferRelativeResize="0"/>
          <p:nvPr/>
        </p:nvPicPr>
        <p:blipFill>
          <a:blip r:embed="rId4">
            <a:alphaModFix/>
          </a:blip>
          <a:stretch>
            <a:fillRect/>
          </a:stretch>
        </p:blipFill>
        <p:spPr>
          <a:xfrm>
            <a:off x="5416375" y="2761825"/>
            <a:ext cx="3146105" cy="1807050"/>
          </a:xfrm>
          <a:prstGeom prst="rect">
            <a:avLst/>
          </a:prstGeom>
          <a:noFill/>
          <a:ln>
            <a:noFill/>
          </a:ln>
        </p:spPr>
      </p:pic>
      <p:pic>
        <p:nvPicPr>
          <p:cNvPr id="1013" name="Google Shape;1013;p109"/>
          <p:cNvPicPr preferRelativeResize="0"/>
          <p:nvPr/>
        </p:nvPicPr>
        <p:blipFill rotWithShape="1">
          <a:blip r:embed="rId5">
            <a:alphaModFix/>
          </a:blip>
          <a:srcRect b="0" l="0" r="0" t="80575"/>
          <a:stretch/>
        </p:blipFill>
        <p:spPr>
          <a:xfrm>
            <a:off x="0" y="-969525"/>
            <a:ext cx="9220201" cy="1187125"/>
          </a:xfrm>
          <a:prstGeom prst="rect">
            <a:avLst/>
          </a:prstGeom>
          <a:noFill/>
          <a:ln>
            <a:noFill/>
          </a:ln>
        </p:spPr>
      </p:pic>
      <p:sp>
        <p:nvSpPr>
          <p:cNvPr id="1014" name="Google Shape;1014;p109"/>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5" name="Google Shape;1015;p109"/>
          <p:cNvGrpSpPr/>
          <p:nvPr/>
        </p:nvGrpSpPr>
        <p:grpSpPr>
          <a:xfrm>
            <a:off x="183450" y="203625"/>
            <a:ext cx="872700" cy="948846"/>
            <a:chOff x="3201900" y="995375"/>
            <a:chExt cx="872700" cy="948846"/>
          </a:xfrm>
        </p:grpSpPr>
        <p:sp>
          <p:nvSpPr>
            <p:cNvPr id="1016" name="Google Shape;1016;p109"/>
            <p:cNvSpPr/>
            <p:nvPr/>
          </p:nvSpPr>
          <p:spPr>
            <a:xfrm rot="5400000">
              <a:off x="3201900" y="1071521"/>
              <a:ext cx="872700" cy="872700"/>
            </a:xfrm>
            <a:prstGeom prst="rtTriangl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9"/>
            <p:cNvSpPr txBox="1"/>
            <p:nvPr/>
          </p:nvSpPr>
          <p:spPr>
            <a:xfrm>
              <a:off x="3201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D</a:t>
              </a:r>
              <a:endParaRPr b="1" sz="1100"/>
            </a:p>
          </p:txBody>
        </p:sp>
      </p:grpSp>
      <p:sp>
        <p:nvSpPr>
          <p:cNvPr id="1018" name="Google Shape;1018;p109"/>
          <p:cNvSpPr/>
          <p:nvPr/>
        </p:nvSpPr>
        <p:spPr>
          <a:xfrm>
            <a:off x="719050" y="514250"/>
            <a:ext cx="15570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rgbClr val="F49D00"/>
                </a:solidFill>
              </a:rPr>
              <a:t>Dependency Influence</a:t>
            </a:r>
            <a:endParaRPr b="1" i="0" u="none" cap="none" strike="noStrike">
              <a:solidFill>
                <a:srgbClr val="F49D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10"/>
          <p:cNvSpPr txBox="1"/>
          <p:nvPr>
            <p:ph type="title"/>
          </p:nvPr>
        </p:nvSpPr>
        <p:spPr>
          <a:xfrm>
            <a:off x="2099175" y="310925"/>
            <a:ext cx="67332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Sequential Modeling</a:t>
            </a:r>
            <a:endParaRPr>
              <a:solidFill>
                <a:srgbClr val="44485B"/>
              </a:solidFill>
            </a:endParaRPr>
          </a:p>
          <a:p>
            <a:pPr indent="0" lvl="0" marL="0" rtl="0" algn="l">
              <a:spcBef>
                <a:spcPts val="0"/>
              </a:spcBef>
              <a:spcAft>
                <a:spcPts val="0"/>
              </a:spcAft>
              <a:buNone/>
            </a:pPr>
            <a:r>
              <a:t/>
            </a:r>
            <a:endParaRPr>
              <a:solidFill>
                <a:srgbClr val="44485B"/>
              </a:solidFill>
            </a:endParaRPr>
          </a:p>
        </p:txBody>
      </p:sp>
      <p:pic>
        <p:nvPicPr>
          <p:cNvPr id="1024" name="Google Shape;1024;p110"/>
          <p:cNvPicPr preferRelativeResize="0"/>
          <p:nvPr/>
        </p:nvPicPr>
        <p:blipFill>
          <a:blip r:embed="rId3">
            <a:alphaModFix/>
          </a:blip>
          <a:stretch>
            <a:fillRect/>
          </a:stretch>
        </p:blipFill>
        <p:spPr>
          <a:xfrm>
            <a:off x="311700" y="1152475"/>
            <a:ext cx="3874469" cy="3820975"/>
          </a:xfrm>
          <a:prstGeom prst="rect">
            <a:avLst/>
          </a:prstGeom>
          <a:noFill/>
          <a:ln>
            <a:noFill/>
          </a:ln>
        </p:spPr>
      </p:pic>
      <p:sp>
        <p:nvSpPr>
          <p:cNvPr id="1025" name="Google Shape;1025;p110"/>
          <p:cNvSpPr txBox="1"/>
          <p:nvPr>
            <p:ph idx="4294967295" type="body"/>
          </p:nvPr>
        </p:nvSpPr>
        <p:spPr>
          <a:xfrm>
            <a:off x="4832400" y="1152475"/>
            <a:ext cx="3999900" cy="179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Encode the temporal sequence of corpus vector with Gated Recurrent Units (GRU)</a:t>
            </a:r>
            <a:endParaRPr/>
          </a:p>
          <a:p>
            <a:pPr indent="-342900" lvl="0" marL="457200" rtl="0" algn="l">
              <a:spcBef>
                <a:spcPts val="0"/>
              </a:spcBef>
              <a:spcAft>
                <a:spcPts val="0"/>
              </a:spcAft>
              <a:buSzPts val="1800"/>
              <a:buChar char="●"/>
            </a:pPr>
            <a:r>
              <a:rPr lang="en"/>
              <a:t>Construct a bi-directional encoded vector h</a:t>
            </a:r>
            <a:r>
              <a:rPr baseline="-25000" lang="en"/>
              <a:t>i</a:t>
            </a:r>
            <a:r>
              <a:rPr lang="en"/>
              <a:t> : </a:t>
            </a:r>
            <a:endParaRPr/>
          </a:p>
          <a:p>
            <a:pPr indent="0" lvl="0" marL="457200" rtl="0" algn="l">
              <a:spcBef>
                <a:spcPts val="1600"/>
              </a:spcBef>
              <a:spcAft>
                <a:spcPts val="1600"/>
              </a:spcAft>
              <a:buNone/>
            </a:pPr>
            <a:r>
              <a:t/>
            </a:r>
            <a:endParaRPr/>
          </a:p>
        </p:txBody>
      </p:sp>
      <p:sp>
        <p:nvSpPr>
          <p:cNvPr id="1026" name="Google Shape;1026;p110"/>
          <p:cNvSpPr/>
          <p:nvPr/>
        </p:nvSpPr>
        <p:spPr>
          <a:xfrm>
            <a:off x="183438" y="2460050"/>
            <a:ext cx="4131000" cy="1052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110"/>
          <p:cNvPicPr preferRelativeResize="0"/>
          <p:nvPr/>
        </p:nvPicPr>
        <p:blipFill>
          <a:blip r:embed="rId4">
            <a:alphaModFix/>
          </a:blip>
          <a:stretch>
            <a:fillRect/>
          </a:stretch>
        </p:blipFill>
        <p:spPr>
          <a:xfrm>
            <a:off x="5565513" y="2951575"/>
            <a:ext cx="2533650" cy="1466850"/>
          </a:xfrm>
          <a:prstGeom prst="rect">
            <a:avLst/>
          </a:prstGeom>
          <a:noFill/>
          <a:ln>
            <a:noFill/>
          </a:ln>
        </p:spPr>
      </p:pic>
      <p:pic>
        <p:nvPicPr>
          <p:cNvPr id="1028" name="Google Shape;1028;p110"/>
          <p:cNvPicPr preferRelativeResize="0"/>
          <p:nvPr/>
        </p:nvPicPr>
        <p:blipFill rotWithShape="1">
          <a:blip r:embed="rId5">
            <a:alphaModFix/>
          </a:blip>
          <a:srcRect b="0" l="0" r="0" t="80575"/>
          <a:stretch/>
        </p:blipFill>
        <p:spPr>
          <a:xfrm>
            <a:off x="0" y="-969525"/>
            <a:ext cx="9220201" cy="1187125"/>
          </a:xfrm>
          <a:prstGeom prst="rect">
            <a:avLst/>
          </a:prstGeom>
          <a:noFill/>
          <a:ln>
            <a:noFill/>
          </a:ln>
        </p:spPr>
      </p:pic>
      <p:sp>
        <p:nvSpPr>
          <p:cNvPr id="1029" name="Google Shape;1029;p110"/>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33" name="Shape 1033"/>
        <p:cNvGrpSpPr/>
        <p:nvPr/>
      </p:nvGrpSpPr>
      <p:grpSpPr>
        <a:xfrm>
          <a:off x="0" y="0"/>
          <a:ext cx="0" cy="0"/>
          <a:chOff x="0" y="0"/>
          <a:chExt cx="0" cy="0"/>
        </a:xfrm>
      </p:grpSpPr>
      <p:sp>
        <p:nvSpPr>
          <p:cNvPr id="1034" name="Google Shape;1034;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 computes the news state h</a:t>
            </a:r>
            <a:r>
              <a:rPr baseline="-25000" lang="en"/>
              <a:t>t</a:t>
            </a:r>
            <a:r>
              <a:rPr lang="en"/>
              <a:t> by linearly interpolating the previous state h</a:t>
            </a:r>
            <a:r>
              <a:rPr baseline="-25000" lang="en"/>
              <a:t>t - 1</a:t>
            </a:r>
            <a:r>
              <a:rPr lang="en"/>
              <a:t> and the current updated state (h with ~ accent above):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current updated news state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Reset gate and Update gate: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35" name="Google Shape;1035;p111"/>
          <p:cNvPicPr preferRelativeResize="0"/>
          <p:nvPr/>
        </p:nvPicPr>
        <p:blipFill>
          <a:blip r:embed="rId3">
            <a:alphaModFix/>
          </a:blip>
          <a:stretch>
            <a:fillRect/>
          </a:stretch>
        </p:blipFill>
        <p:spPr>
          <a:xfrm>
            <a:off x="2534300" y="1936675"/>
            <a:ext cx="3836400" cy="525812"/>
          </a:xfrm>
          <a:prstGeom prst="rect">
            <a:avLst/>
          </a:prstGeom>
          <a:noFill/>
          <a:ln>
            <a:noFill/>
          </a:ln>
        </p:spPr>
      </p:pic>
      <p:pic>
        <p:nvPicPr>
          <p:cNvPr id="1036" name="Google Shape;1036;p111"/>
          <p:cNvPicPr preferRelativeResize="0"/>
          <p:nvPr/>
        </p:nvPicPr>
        <p:blipFill>
          <a:blip r:embed="rId4">
            <a:alphaModFix/>
          </a:blip>
          <a:stretch>
            <a:fillRect/>
          </a:stretch>
        </p:blipFill>
        <p:spPr>
          <a:xfrm>
            <a:off x="2534300" y="2893425"/>
            <a:ext cx="4538664" cy="653400"/>
          </a:xfrm>
          <a:prstGeom prst="rect">
            <a:avLst/>
          </a:prstGeom>
          <a:noFill/>
          <a:ln>
            <a:noFill/>
          </a:ln>
        </p:spPr>
      </p:pic>
      <p:pic>
        <p:nvPicPr>
          <p:cNvPr id="1037" name="Google Shape;1037;p111"/>
          <p:cNvPicPr preferRelativeResize="0"/>
          <p:nvPr/>
        </p:nvPicPr>
        <p:blipFill>
          <a:blip r:embed="rId5">
            <a:alphaModFix/>
          </a:blip>
          <a:stretch>
            <a:fillRect/>
          </a:stretch>
        </p:blipFill>
        <p:spPr>
          <a:xfrm>
            <a:off x="2817425" y="3918050"/>
            <a:ext cx="3088279" cy="833350"/>
          </a:xfrm>
          <a:prstGeom prst="rect">
            <a:avLst/>
          </a:prstGeom>
          <a:noFill/>
          <a:ln>
            <a:noFill/>
          </a:ln>
        </p:spPr>
      </p:pic>
      <p:sp>
        <p:nvSpPr>
          <p:cNvPr id="1038" name="Google Shape;1038;p111"/>
          <p:cNvSpPr txBox="1"/>
          <p:nvPr/>
        </p:nvSpPr>
        <p:spPr>
          <a:xfrm>
            <a:off x="250050" y="12282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p>
        </p:txBody>
      </p:sp>
      <p:sp>
        <p:nvSpPr>
          <p:cNvPr id="1039" name="Google Shape;1039;p111"/>
          <p:cNvSpPr txBox="1"/>
          <p:nvPr>
            <p:ph type="title"/>
          </p:nvPr>
        </p:nvSpPr>
        <p:spPr>
          <a:xfrm>
            <a:off x="311700" y="349000"/>
            <a:ext cx="85206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Gated Recurrent Units</a:t>
            </a:r>
            <a:endParaRPr/>
          </a:p>
          <a:p>
            <a:pPr indent="0" lvl="0" marL="0" rtl="0" algn="l">
              <a:spcBef>
                <a:spcPts val="0"/>
              </a:spcBef>
              <a:spcAft>
                <a:spcPts val="0"/>
              </a:spcAft>
              <a:buNone/>
            </a:pPr>
            <a:r>
              <a:t/>
            </a:r>
            <a:endParaRPr/>
          </a:p>
        </p:txBody>
      </p:sp>
      <p:sp>
        <p:nvSpPr>
          <p:cNvPr id="1040" name="Google Shape;1040;p111"/>
          <p:cNvSpPr txBox="1"/>
          <p:nvPr/>
        </p:nvSpPr>
        <p:spPr>
          <a:xfrm>
            <a:off x="396975" y="4657050"/>
            <a:ext cx="52125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6"/>
              </a:rPr>
              <a:t>https://towardsdatascience.com/understanding-gru-networks-2ef37df6c9be</a:t>
            </a:r>
            <a:endParaRPr/>
          </a:p>
        </p:txBody>
      </p:sp>
      <p:pic>
        <p:nvPicPr>
          <p:cNvPr id="1041" name="Google Shape;1041;p111"/>
          <p:cNvPicPr preferRelativeResize="0"/>
          <p:nvPr/>
        </p:nvPicPr>
        <p:blipFill rotWithShape="1">
          <a:blip r:embed="rId7">
            <a:alphaModFix/>
          </a:blip>
          <a:srcRect b="0" l="0" r="0" t="80575"/>
          <a:stretch/>
        </p:blipFill>
        <p:spPr>
          <a:xfrm>
            <a:off x="0" y="-969525"/>
            <a:ext cx="9220201" cy="1187125"/>
          </a:xfrm>
          <a:prstGeom prst="rect">
            <a:avLst/>
          </a:prstGeom>
          <a:noFill/>
          <a:ln>
            <a:noFill/>
          </a:ln>
        </p:spPr>
      </p:pic>
      <p:sp>
        <p:nvSpPr>
          <p:cNvPr id="1042" name="Google Shape;1042;p111"/>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112"/>
          <p:cNvSpPr txBox="1"/>
          <p:nvPr>
            <p:ph type="title"/>
          </p:nvPr>
        </p:nvSpPr>
        <p:spPr>
          <a:xfrm>
            <a:off x="3979500" y="310925"/>
            <a:ext cx="4852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Temporal Attention</a:t>
            </a:r>
            <a:endParaRPr>
              <a:solidFill>
                <a:srgbClr val="44485B"/>
              </a:solidFill>
            </a:endParaRPr>
          </a:p>
          <a:p>
            <a:pPr indent="0" lvl="0" marL="0" rtl="0" algn="l">
              <a:spcBef>
                <a:spcPts val="0"/>
              </a:spcBef>
              <a:spcAft>
                <a:spcPts val="0"/>
              </a:spcAft>
              <a:buNone/>
            </a:pPr>
            <a:r>
              <a:t/>
            </a:r>
            <a:endParaRPr>
              <a:solidFill>
                <a:srgbClr val="44485B"/>
              </a:solidFill>
            </a:endParaRPr>
          </a:p>
        </p:txBody>
      </p:sp>
      <p:pic>
        <p:nvPicPr>
          <p:cNvPr id="1048" name="Google Shape;1048;p112"/>
          <p:cNvPicPr preferRelativeResize="0"/>
          <p:nvPr/>
        </p:nvPicPr>
        <p:blipFill>
          <a:blip r:embed="rId3">
            <a:alphaModFix/>
          </a:blip>
          <a:stretch>
            <a:fillRect/>
          </a:stretch>
        </p:blipFill>
        <p:spPr>
          <a:xfrm>
            <a:off x="311700" y="1152475"/>
            <a:ext cx="3874469" cy="3820975"/>
          </a:xfrm>
          <a:prstGeom prst="rect">
            <a:avLst/>
          </a:prstGeom>
          <a:noFill/>
          <a:ln>
            <a:noFill/>
          </a:ln>
        </p:spPr>
      </p:pic>
      <p:sp>
        <p:nvSpPr>
          <p:cNvPr id="1049" name="Google Shape;1049;p112"/>
          <p:cNvSpPr txBox="1"/>
          <p:nvPr>
            <p:ph idx="4294967295"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Distinguish the temporal difference </a:t>
            </a:r>
            <a:r>
              <a:rPr b="1" lang="en"/>
              <a:t>𝛽</a:t>
            </a:r>
            <a:endParaRPr b="1"/>
          </a:p>
          <a:p>
            <a:pPr indent="0" lvl="0" marL="457200" rtl="0" algn="l">
              <a:spcBef>
                <a:spcPts val="1600"/>
              </a:spcBef>
              <a:spcAft>
                <a:spcPts val="1600"/>
              </a:spcAft>
              <a:buNone/>
            </a:pPr>
            <a:r>
              <a:t/>
            </a:r>
            <a:endParaRPr/>
          </a:p>
        </p:txBody>
      </p:sp>
      <p:sp>
        <p:nvSpPr>
          <p:cNvPr id="1050" name="Google Shape;1050;p112"/>
          <p:cNvSpPr/>
          <p:nvPr/>
        </p:nvSpPr>
        <p:spPr>
          <a:xfrm>
            <a:off x="183425" y="1794750"/>
            <a:ext cx="4131000" cy="1052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1" name="Google Shape;1051;p112"/>
          <p:cNvPicPr preferRelativeResize="0"/>
          <p:nvPr/>
        </p:nvPicPr>
        <p:blipFill>
          <a:blip r:embed="rId4">
            <a:alphaModFix/>
          </a:blip>
          <a:stretch>
            <a:fillRect/>
          </a:stretch>
        </p:blipFill>
        <p:spPr>
          <a:xfrm>
            <a:off x="5276431" y="2382700"/>
            <a:ext cx="3111850" cy="1969525"/>
          </a:xfrm>
          <a:prstGeom prst="rect">
            <a:avLst/>
          </a:prstGeom>
          <a:noFill/>
          <a:ln>
            <a:noFill/>
          </a:ln>
        </p:spPr>
      </p:pic>
      <p:pic>
        <p:nvPicPr>
          <p:cNvPr id="1052" name="Google Shape;1052;p112"/>
          <p:cNvPicPr preferRelativeResize="0"/>
          <p:nvPr/>
        </p:nvPicPr>
        <p:blipFill rotWithShape="1">
          <a:blip r:embed="rId5">
            <a:alphaModFix/>
          </a:blip>
          <a:srcRect b="0" l="0" r="0" t="80575"/>
          <a:stretch/>
        </p:blipFill>
        <p:spPr>
          <a:xfrm>
            <a:off x="0" y="-969525"/>
            <a:ext cx="9220201" cy="1187125"/>
          </a:xfrm>
          <a:prstGeom prst="rect">
            <a:avLst/>
          </a:prstGeom>
          <a:noFill/>
          <a:ln>
            <a:noFill/>
          </a:ln>
        </p:spPr>
      </p:pic>
      <p:sp>
        <p:nvSpPr>
          <p:cNvPr id="1053" name="Google Shape;1053;p112"/>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112"/>
          <p:cNvGrpSpPr/>
          <p:nvPr/>
        </p:nvGrpSpPr>
        <p:grpSpPr>
          <a:xfrm>
            <a:off x="183425" y="217600"/>
            <a:ext cx="872700" cy="948892"/>
            <a:chOff x="342900" y="995375"/>
            <a:chExt cx="872700" cy="948892"/>
          </a:xfrm>
        </p:grpSpPr>
        <p:sp>
          <p:nvSpPr>
            <p:cNvPr id="1055" name="Google Shape;1055;p112"/>
            <p:cNvSpPr/>
            <p:nvPr/>
          </p:nvSpPr>
          <p:spPr>
            <a:xfrm rot="5400000">
              <a:off x="342900" y="1071567"/>
              <a:ext cx="872700" cy="872700"/>
            </a:xfrm>
            <a:prstGeom prst="rtTriangle">
              <a:avLst/>
            </a:prstGeom>
            <a:solidFill>
              <a:srgbClr val="48AF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2"/>
            <p:cNvSpPr txBox="1"/>
            <p:nvPr/>
          </p:nvSpPr>
          <p:spPr>
            <a:xfrm>
              <a:off x="342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S</a:t>
              </a:r>
              <a:endParaRPr b="1" sz="1100"/>
            </a:p>
          </p:txBody>
        </p:sp>
      </p:grpSp>
      <p:sp>
        <p:nvSpPr>
          <p:cNvPr id="1057" name="Google Shape;1057;p112"/>
          <p:cNvSpPr/>
          <p:nvPr/>
        </p:nvSpPr>
        <p:spPr>
          <a:xfrm>
            <a:off x="697125" y="334000"/>
            <a:ext cx="2278500" cy="832500"/>
          </a:xfrm>
          <a:prstGeom prst="rect">
            <a:avLst/>
          </a:prstGeom>
          <a:noFill/>
          <a:ln>
            <a:noFill/>
          </a:ln>
        </p:spPr>
        <p:txBody>
          <a:bodyPr anchorCtr="0" anchor="ctr"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chemeClr val="accent5"/>
                </a:solidFill>
              </a:rPr>
              <a:t>Sequential Context</a:t>
            </a:r>
            <a:endParaRPr b="1">
              <a:solidFill>
                <a:schemeClr val="accent5"/>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chemeClr val="accent5"/>
                </a:solidFill>
              </a:rPr>
              <a:t>Dependency</a:t>
            </a:r>
            <a:endParaRPr b="1">
              <a:solidFill>
                <a:schemeClr val="accent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113"/>
          <p:cNvSpPr txBox="1"/>
          <p:nvPr>
            <p:ph type="title"/>
          </p:nvPr>
        </p:nvSpPr>
        <p:spPr>
          <a:xfrm>
            <a:off x="3044325" y="310925"/>
            <a:ext cx="57879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44485B"/>
                </a:solidFill>
              </a:rPr>
              <a:t>Trend Prediction</a:t>
            </a:r>
            <a:endParaRPr>
              <a:solidFill>
                <a:srgbClr val="44485B"/>
              </a:solidFill>
            </a:endParaRPr>
          </a:p>
          <a:p>
            <a:pPr indent="0" lvl="0" marL="0" rtl="0" algn="l">
              <a:spcBef>
                <a:spcPts val="0"/>
              </a:spcBef>
              <a:spcAft>
                <a:spcPts val="0"/>
              </a:spcAft>
              <a:buNone/>
            </a:pPr>
            <a:r>
              <a:t/>
            </a:r>
            <a:endParaRPr>
              <a:solidFill>
                <a:srgbClr val="44485B"/>
              </a:solidFill>
            </a:endParaRPr>
          </a:p>
        </p:txBody>
      </p:sp>
      <p:pic>
        <p:nvPicPr>
          <p:cNvPr id="1063" name="Google Shape;1063;p113"/>
          <p:cNvPicPr preferRelativeResize="0"/>
          <p:nvPr/>
        </p:nvPicPr>
        <p:blipFill>
          <a:blip r:embed="rId3">
            <a:alphaModFix/>
          </a:blip>
          <a:stretch>
            <a:fillRect/>
          </a:stretch>
        </p:blipFill>
        <p:spPr>
          <a:xfrm>
            <a:off x="311700" y="1152475"/>
            <a:ext cx="3874469" cy="3820975"/>
          </a:xfrm>
          <a:prstGeom prst="rect">
            <a:avLst/>
          </a:prstGeom>
          <a:noFill/>
          <a:ln>
            <a:noFill/>
          </a:ln>
        </p:spPr>
      </p:pic>
      <p:sp>
        <p:nvSpPr>
          <p:cNvPr id="1064" name="Google Shape;1064;p113"/>
          <p:cNvSpPr txBox="1"/>
          <p:nvPr>
            <p:ph idx="4294967295"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Multi-layer Perceptron (MLP)</a:t>
            </a:r>
            <a:endParaRPr/>
          </a:p>
          <a:p>
            <a:pPr indent="-342900" lvl="0" marL="457200" rtl="0" algn="l">
              <a:spcBef>
                <a:spcPts val="0"/>
              </a:spcBef>
              <a:spcAft>
                <a:spcPts val="0"/>
              </a:spcAft>
              <a:buSzPts val="1800"/>
              <a:buChar char="●"/>
            </a:pPr>
            <a:r>
              <a:rPr lang="en"/>
              <a:t>Produce three-class classification</a:t>
            </a:r>
            <a:endParaRPr/>
          </a:p>
        </p:txBody>
      </p:sp>
      <p:sp>
        <p:nvSpPr>
          <p:cNvPr id="1065" name="Google Shape;1065;p113"/>
          <p:cNvSpPr/>
          <p:nvPr/>
        </p:nvSpPr>
        <p:spPr>
          <a:xfrm>
            <a:off x="183450" y="1152475"/>
            <a:ext cx="4131000" cy="920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113"/>
          <p:cNvPicPr preferRelativeResize="0"/>
          <p:nvPr/>
        </p:nvPicPr>
        <p:blipFill rotWithShape="1">
          <a:blip r:embed="rId4">
            <a:alphaModFix/>
          </a:blip>
          <a:srcRect b="0" l="0" r="0" t="80575"/>
          <a:stretch/>
        </p:blipFill>
        <p:spPr>
          <a:xfrm>
            <a:off x="0" y="-969525"/>
            <a:ext cx="9220201" cy="1187125"/>
          </a:xfrm>
          <a:prstGeom prst="rect">
            <a:avLst/>
          </a:prstGeom>
          <a:noFill/>
          <a:ln>
            <a:noFill/>
          </a:ln>
        </p:spPr>
      </p:pic>
      <p:sp>
        <p:nvSpPr>
          <p:cNvPr id="1067" name="Google Shape;1067;p113"/>
          <p:cNvSpPr/>
          <p:nvPr/>
        </p:nvSpPr>
        <p:spPr>
          <a:xfrm>
            <a:off x="4572000" y="883625"/>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grpSp>
        <p:nvGrpSpPr>
          <p:cNvPr id="690" name="Google Shape;690;p87"/>
          <p:cNvGrpSpPr/>
          <p:nvPr/>
        </p:nvGrpSpPr>
        <p:grpSpPr>
          <a:xfrm>
            <a:off x="938275" y="351163"/>
            <a:ext cx="7969950" cy="4441175"/>
            <a:chOff x="587025" y="482025"/>
            <a:chExt cx="7969950" cy="4441175"/>
          </a:xfrm>
        </p:grpSpPr>
        <p:pic>
          <p:nvPicPr>
            <p:cNvPr id="691" name="Google Shape;691;p87"/>
            <p:cNvPicPr preferRelativeResize="0"/>
            <p:nvPr/>
          </p:nvPicPr>
          <p:blipFill rotWithShape="1">
            <a:blip r:embed="rId3">
              <a:alphaModFix/>
            </a:blip>
            <a:srcRect b="20459" l="0" r="0" t="12018"/>
            <a:stretch/>
          </p:blipFill>
          <p:spPr>
            <a:xfrm>
              <a:off x="1005326" y="1109725"/>
              <a:ext cx="1643400" cy="1664700"/>
            </a:xfrm>
            <a:prstGeom prst="ellipse">
              <a:avLst/>
            </a:prstGeom>
            <a:noFill/>
            <a:ln>
              <a:noFill/>
            </a:ln>
          </p:spPr>
        </p:pic>
        <p:sp>
          <p:nvSpPr>
            <p:cNvPr id="692" name="Google Shape;692;p87"/>
            <p:cNvSpPr txBox="1"/>
            <p:nvPr/>
          </p:nvSpPr>
          <p:spPr>
            <a:xfrm>
              <a:off x="587025" y="482025"/>
              <a:ext cx="26637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Boonsita Vatcharakomonphan (Queenie)</a:t>
              </a:r>
              <a:endParaRPr/>
            </a:p>
          </p:txBody>
        </p:sp>
        <p:sp>
          <p:nvSpPr>
            <p:cNvPr id="693" name="Google Shape;693;p87"/>
            <p:cNvSpPr txBox="1"/>
            <p:nvPr/>
          </p:nvSpPr>
          <p:spPr>
            <a:xfrm>
              <a:off x="1765650" y="4448600"/>
              <a:ext cx="26637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Anon Pongsawang</a:t>
              </a:r>
              <a:endParaRPr/>
            </a:p>
            <a:p>
              <a:pPr indent="0" lvl="0" marL="0" rtl="0" algn="ctr">
                <a:spcBef>
                  <a:spcPts val="0"/>
                </a:spcBef>
                <a:spcAft>
                  <a:spcPts val="0"/>
                </a:spcAft>
                <a:buNone/>
              </a:pPr>
              <a:r>
                <a:rPr lang="en"/>
                <a:t>(A)</a:t>
              </a:r>
              <a:endParaRPr/>
            </a:p>
          </p:txBody>
        </p:sp>
        <p:pic>
          <p:nvPicPr>
            <p:cNvPr id="694" name="Google Shape;694;p87"/>
            <p:cNvPicPr preferRelativeResize="0"/>
            <p:nvPr/>
          </p:nvPicPr>
          <p:blipFill rotWithShape="1">
            <a:blip r:embed="rId4">
              <a:alphaModFix/>
            </a:blip>
            <a:srcRect b="13219" l="20450" r="3527" t="13219"/>
            <a:stretch/>
          </p:blipFill>
          <p:spPr>
            <a:xfrm>
              <a:off x="3704375" y="1131000"/>
              <a:ext cx="1643400" cy="1643400"/>
            </a:xfrm>
            <a:prstGeom prst="ellipse">
              <a:avLst/>
            </a:prstGeom>
            <a:noFill/>
            <a:ln>
              <a:noFill/>
            </a:ln>
          </p:spPr>
        </p:pic>
        <p:sp>
          <p:nvSpPr>
            <p:cNvPr id="695" name="Google Shape;695;p87"/>
            <p:cNvSpPr txBox="1"/>
            <p:nvPr/>
          </p:nvSpPr>
          <p:spPr>
            <a:xfrm>
              <a:off x="4502700" y="4448600"/>
              <a:ext cx="26637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Thanakorn Prayoonkittikul</a:t>
              </a:r>
              <a:br>
                <a:rPr lang="en"/>
              </a:br>
              <a:r>
                <a:rPr lang="en"/>
                <a:t>(P)</a:t>
              </a:r>
              <a:endParaRPr/>
            </a:p>
          </p:txBody>
        </p:sp>
        <p:sp>
          <p:nvSpPr>
            <p:cNvPr id="696" name="Google Shape;696;p87"/>
            <p:cNvSpPr txBox="1"/>
            <p:nvPr/>
          </p:nvSpPr>
          <p:spPr>
            <a:xfrm>
              <a:off x="3194225" y="482025"/>
              <a:ext cx="26637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Satsawat Suttawuttiwong</a:t>
              </a:r>
              <a:endParaRPr/>
            </a:p>
            <a:p>
              <a:pPr indent="0" lvl="0" marL="0" rtl="0" algn="ctr">
                <a:spcBef>
                  <a:spcPts val="0"/>
                </a:spcBef>
                <a:spcAft>
                  <a:spcPts val="0"/>
                </a:spcAft>
                <a:buNone/>
              </a:pPr>
              <a:r>
                <a:rPr lang="en"/>
                <a:t>(Bingo)</a:t>
              </a:r>
              <a:endParaRPr/>
            </a:p>
          </p:txBody>
        </p:sp>
        <p:sp>
          <p:nvSpPr>
            <p:cNvPr id="697" name="Google Shape;697;p87"/>
            <p:cNvSpPr txBox="1"/>
            <p:nvPr/>
          </p:nvSpPr>
          <p:spPr>
            <a:xfrm>
              <a:off x="5893275" y="482025"/>
              <a:ext cx="2663700" cy="47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Thunyasorn Pornkraisri</a:t>
              </a:r>
              <a:br>
                <a:rPr lang="en"/>
              </a:br>
              <a:r>
                <a:rPr lang="en"/>
                <a:t>(Tram)</a:t>
              </a:r>
              <a:endParaRPr/>
            </a:p>
          </p:txBody>
        </p:sp>
        <p:pic>
          <p:nvPicPr>
            <p:cNvPr id="698" name="Google Shape;698;p87"/>
            <p:cNvPicPr preferRelativeResize="0"/>
            <p:nvPr/>
          </p:nvPicPr>
          <p:blipFill rotWithShape="1">
            <a:blip r:embed="rId5">
              <a:alphaModFix/>
            </a:blip>
            <a:srcRect b="24941" l="0" r="0" t="0"/>
            <a:stretch/>
          </p:blipFill>
          <p:spPr>
            <a:xfrm>
              <a:off x="5012858" y="2656925"/>
              <a:ext cx="1643400" cy="1643400"/>
            </a:xfrm>
            <a:prstGeom prst="ellipse">
              <a:avLst/>
            </a:prstGeom>
            <a:noFill/>
            <a:ln>
              <a:noFill/>
            </a:ln>
          </p:spPr>
        </p:pic>
        <p:pic>
          <p:nvPicPr>
            <p:cNvPr id="699" name="Google Shape;699;p87"/>
            <p:cNvPicPr preferRelativeResize="0"/>
            <p:nvPr/>
          </p:nvPicPr>
          <p:blipFill>
            <a:blip r:embed="rId6">
              <a:alphaModFix/>
            </a:blip>
            <a:stretch>
              <a:fillRect/>
            </a:stretch>
          </p:blipFill>
          <p:spPr>
            <a:xfrm>
              <a:off x="2278809" y="2662174"/>
              <a:ext cx="1637400" cy="1632900"/>
            </a:xfrm>
            <a:prstGeom prst="ellipse">
              <a:avLst/>
            </a:prstGeom>
            <a:noFill/>
            <a:ln>
              <a:noFill/>
            </a:ln>
          </p:spPr>
        </p:pic>
        <p:pic>
          <p:nvPicPr>
            <p:cNvPr id="700" name="Google Shape;700;p87"/>
            <p:cNvPicPr preferRelativeResize="0"/>
            <p:nvPr/>
          </p:nvPicPr>
          <p:blipFill rotWithShape="1">
            <a:blip r:embed="rId7">
              <a:alphaModFix/>
            </a:blip>
            <a:srcRect b="21935" l="29815" r="32764" t="21935"/>
            <a:stretch/>
          </p:blipFill>
          <p:spPr>
            <a:xfrm>
              <a:off x="6403425" y="1109725"/>
              <a:ext cx="1643400" cy="1643400"/>
            </a:xfrm>
            <a:prstGeom prst="ellipse">
              <a:avLst/>
            </a:prstGeom>
            <a:noFill/>
            <a:ln>
              <a:noFill/>
            </a:ln>
          </p:spPr>
        </p:pic>
      </p:grpSp>
      <p:pic>
        <p:nvPicPr>
          <p:cNvPr id="701" name="Google Shape;701;p87"/>
          <p:cNvPicPr preferRelativeResize="0"/>
          <p:nvPr/>
        </p:nvPicPr>
        <p:blipFill>
          <a:blip r:embed="rId8">
            <a:alphaModFix/>
          </a:blip>
          <a:stretch>
            <a:fillRect/>
          </a:stretch>
        </p:blipFill>
        <p:spPr>
          <a:xfrm rot="5400000">
            <a:off x="-4768425" y="679750"/>
            <a:ext cx="6667500" cy="4419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14"/>
          <p:cNvSpPr txBox="1"/>
          <p:nvPr>
            <p:ph idx="1" type="body"/>
          </p:nvPr>
        </p:nvSpPr>
        <p:spPr>
          <a:xfrm>
            <a:off x="1065800" y="1490800"/>
            <a:ext cx="7930500" cy="17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Sequential Context Dependency </a:t>
            </a:r>
            <a:r>
              <a:rPr lang="en">
                <a:solidFill>
                  <a:srgbClr val="18844E"/>
                </a:solidFill>
              </a:rPr>
              <a:t>✓</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Diverse Influence </a:t>
            </a:r>
            <a:r>
              <a:rPr lang="en">
                <a:solidFill>
                  <a:srgbClr val="18844E"/>
                </a:solidFill>
              </a:rPr>
              <a:t>✓</a:t>
            </a:r>
            <a:endParaRPr b="1" sz="2000">
              <a:solidFill>
                <a:srgbClr val="318B9D"/>
              </a:solidFill>
            </a:endParaRPr>
          </a:p>
          <a:p>
            <a:pPr indent="-355600" lvl="0" marL="457200" rtl="0" algn="l">
              <a:spcBef>
                <a:spcPts val="0"/>
              </a:spcBef>
              <a:spcAft>
                <a:spcPts val="0"/>
              </a:spcAft>
              <a:buClr>
                <a:srgbClr val="318B9D"/>
              </a:buClr>
              <a:buSzPts val="2000"/>
              <a:buChar char="●"/>
            </a:pPr>
            <a:r>
              <a:rPr b="1" lang="en" sz="2000">
                <a:solidFill>
                  <a:srgbClr val="318B9D"/>
                </a:solidFill>
              </a:rPr>
              <a:t>Effective and Efficient Learning</a:t>
            </a:r>
            <a:endParaRPr b="1" sz="2000">
              <a:solidFill>
                <a:srgbClr val="318B9D"/>
              </a:solidFill>
            </a:endParaRPr>
          </a:p>
        </p:txBody>
      </p:sp>
      <p:pic>
        <p:nvPicPr>
          <p:cNvPr id="1073" name="Google Shape;1073;p114"/>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074" name="Google Shape;1074;p114"/>
          <p:cNvSpPr txBox="1"/>
          <p:nvPr/>
        </p:nvSpPr>
        <p:spPr>
          <a:xfrm>
            <a:off x="1065800" y="183600"/>
            <a:ext cx="7535100" cy="91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44485B"/>
                </a:solidFill>
                <a:latin typeface="Proxima Nova"/>
                <a:ea typeface="Proxima Nova"/>
                <a:cs typeface="Proxima Nova"/>
                <a:sym typeface="Proxima Nova"/>
              </a:rPr>
              <a:t>PROPOSED WORK</a:t>
            </a:r>
            <a:endParaRPr b="1" sz="2400">
              <a:solidFill>
                <a:srgbClr val="44485B"/>
              </a:solidFill>
              <a:latin typeface="Proxima Nova"/>
              <a:ea typeface="Proxima Nova"/>
              <a:cs typeface="Proxima Nova"/>
              <a:sym typeface="Proxima Nova"/>
            </a:endParaRPr>
          </a:p>
        </p:txBody>
      </p:sp>
      <p:sp>
        <p:nvSpPr>
          <p:cNvPr id="1075" name="Google Shape;1075;p114"/>
          <p:cNvSpPr/>
          <p:nvPr/>
        </p:nvSpPr>
        <p:spPr>
          <a:xfrm>
            <a:off x="2765900" y="10995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1081" name="Google Shape;1081;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Scarceness of news</a:t>
            </a:r>
            <a:endParaRPr/>
          </a:p>
          <a:p>
            <a:pPr indent="-342900" lvl="0" marL="457200" rtl="0" algn="l">
              <a:spcBef>
                <a:spcPts val="0"/>
              </a:spcBef>
              <a:spcAft>
                <a:spcPts val="0"/>
              </a:spcAft>
              <a:buSzPts val="1800"/>
              <a:buChar char="●"/>
            </a:pPr>
            <a:r>
              <a:rPr lang="en"/>
              <a:t>Aggregation of vague news</a:t>
            </a:r>
            <a:endParaRPr/>
          </a:p>
          <a:p>
            <a:pPr indent="-342900" lvl="0" marL="457200" rtl="0" algn="l">
              <a:spcBef>
                <a:spcPts val="0"/>
              </a:spcBef>
              <a:spcAft>
                <a:spcPts val="0"/>
              </a:spcAft>
              <a:buSzPts val="1800"/>
              <a:buChar char="●"/>
            </a:pPr>
            <a:r>
              <a:rPr lang="en"/>
              <a:t>Rumour</a:t>
            </a:r>
            <a:endParaRPr/>
          </a:p>
          <a:p>
            <a:pPr indent="0" lvl="0" marL="0" rtl="0" algn="l">
              <a:spcBef>
                <a:spcPts val="1600"/>
              </a:spcBef>
              <a:spcAft>
                <a:spcPts val="0"/>
              </a:spcAft>
              <a:buNone/>
            </a:pPr>
            <a:r>
              <a:rPr lang="en"/>
              <a:t>The designed model should learning on more informative news first, and further learning on the vague one.</a:t>
            </a:r>
            <a:endParaRPr/>
          </a:p>
          <a:p>
            <a:pPr indent="0" lvl="0" marL="0" rtl="0" algn="l">
              <a:spcBef>
                <a:spcPts val="1600"/>
              </a:spcBef>
              <a:spcAft>
                <a:spcPts val="1600"/>
              </a:spcAft>
              <a:buNone/>
            </a:pPr>
            <a:r>
              <a:t/>
            </a:r>
            <a:endParaRPr/>
          </a:p>
        </p:txBody>
      </p:sp>
      <p:grpSp>
        <p:nvGrpSpPr>
          <p:cNvPr id="1082" name="Google Shape;1082;p115"/>
          <p:cNvGrpSpPr/>
          <p:nvPr/>
        </p:nvGrpSpPr>
        <p:grpSpPr>
          <a:xfrm rot="10800000">
            <a:off x="7959600" y="53525"/>
            <a:ext cx="872700" cy="964200"/>
            <a:chOff x="6060900" y="995375"/>
            <a:chExt cx="872700" cy="964200"/>
          </a:xfrm>
        </p:grpSpPr>
        <p:sp>
          <p:nvSpPr>
            <p:cNvPr id="1083" name="Google Shape;1083;p115"/>
            <p:cNvSpPr/>
            <p:nvPr/>
          </p:nvSpPr>
          <p:spPr>
            <a:xfrm rot="5400000">
              <a:off x="6060900" y="10868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5"/>
            <p:cNvSpPr txBox="1"/>
            <p:nvPr/>
          </p:nvSpPr>
          <p:spPr>
            <a:xfrm rot="10800000">
              <a:off x="6060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E</a:t>
              </a:r>
              <a:endParaRPr b="1" sz="1100"/>
            </a:p>
          </p:txBody>
        </p:sp>
      </p:grpSp>
      <p:pic>
        <p:nvPicPr>
          <p:cNvPr id="1085" name="Google Shape;1085;p115"/>
          <p:cNvPicPr preferRelativeResize="0"/>
          <p:nvPr/>
        </p:nvPicPr>
        <p:blipFill rotWithShape="1">
          <a:blip r:embed="rId3">
            <a:alphaModFix/>
          </a:blip>
          <a:srcRect b="0" l="0" r="0" t="80575"/>
          <a:stretch/>
        </p:blipFill>
        <p:spPr>
          <a:xfrm>
            <a:off x="-38100" y="4930200"/>
            <a:ext cx="9220201" cy="1187125"/>
          </a:xfrm>
          <a:prstGeom prst="rect">
            <a:avLst/>
          </a:prstGeom>
          <a:noFill/>
          <a:ln>
            <a:noFill/>
          </a:ln>
        </p:spPr>
      </p:pic>
      <p:sp>
        <p:nvSpPr>
          <p:cNvPr id="1086" name="Google Shape;1086;p115"/>
          <p:cNvSpPr/>
          <p:nvPr/>
        </p:nvSpPr>
        <p:spPr>
          <a:xfrm>
            <a:off x="6343450" y="284250"/>
            <a:ext cx="19662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Effective and </a:t>
            </a:r>
            <a:endParaRPr b="1">
              <a:solidFill>
                <a:srgbClr val="CC0000"/>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Efficient Learning</a:t>
            </a:r>
            <a:endParaRPr b="1">
              <a:solidFill>
                <a:srgbClr val="CC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Curriculum Learning</a:t>
            </a:r>
            <a:endParaRPr/>
          </a:p>
        </p:txBody>
      </p:sp>
      <p:sp>
        <p:nvSpPr>
          <p:cNvPr id="1092" name="Google Shape;1092;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imitate the learning process</a:t>
            </a:r>
            <a:endParaRPr/>
          </a:p>
          <a:p>
            <a:pPr indent="-342900" lvl="0" marL="457200" rtl="0" algn="l">
              <a:spcBef>
                <a:spcPts val="0"/>
              </a:spcBef>
              <a:spcAft>
                <a:spcPts val="0"/>
              </a:spcAft>
              <a:buSzPts val="1800"/>
              <a:buChar char="●"/>
            </a:pPr>
            <a:r>
              <a:rPr lang="en"/>
              <a:t>BUT the sequence of </a:t>
            </a:r>
            <a:r>
              <a:rPr lang="en"/>
              <a:t>training</a:t>
            </a:r>
            <a:r>
              <a:rPr lang="en"/>
              <a:t> </a:t>
            </a:r>
            <a:r>
              <a:rPr lang="en"/>
              <a:t>samples is fixed by predetermined curriculum</a:t>
            </a:r>
            <a:endParaRPr/>
          </a:p>
          <a:p>
            <a:pPr indent="-342900" lvl="0" marL="457200" rtl="0" algn="l">
              <a:spcBef>
                <a:spcPts val="0"/>
              </a:spcBef>
              <a:spcAft>
                <a:spcPts val="0"/>
              </a:spcAft>
              <a:buSzPts val="1800"/>
              <a:buChar char="●"/>
            </a:pPr>
            <a:r>
              <a:rPr lang="en"/>
              <a:t>Cannot be adjusted to the feedback from the dynamic learned model</a:t>
            </a:r>
            <a:endParaRPr/>
          </a:p>
        </p:txBody>
      </p:sp>
      <p:pic>
        <p:nvPicPr>
          <p:cNvPr id="1093" name="Google Shape;1093;p116"/>
          <p:cNvPicPr preferRelativeResize="0"/>
          <p:nvPr/>
        </p:nvPicPr>
        <p:blipFill rotWithShape="1">
          <a:blip r:embed="rId3">
            <a:alphaModFix/>
          </a:blip>
          <a:srcRect b="0" l="0" r="0" t="80575"/>
          <a:stretch/>
        </p:blipFill>
        <p:spPr>
          <a:xfrm>
            <a:off x="-38100" y="4930200"/>
            <a:ext cx="9220201" cy="1187125"/>
          </a:xfrm>
          <a:prstGeom prst="rect">
            <a:avLst/>
          </a:prstGeom>
          <a:noFill/>
          <a:ln>
            <a:noFill/>
          </a:ln>
        </p:spPr>
      </p:pic>
      <p:grpSp>
        <p:nvGrpSpPr>
          <p:cNvPr id="1094" name="Google Shape;1094;p116"/>
          <p:cNvGrpSpPr/>
          <p:nvPr/>
        </p:nvGrpSpPr>
        <p:grpSpPr>
          <a:xfrm rot="10800000">
            <a:off x="7959600" y="53525"/>
            <a:ext cx="872700" cy="964200"/>
            <a:chOff x="6060900" y="995375"/>
            <a:chExt cx="872700" cy="964200"/>
          </a:xfrm>
        </p:grpSpPr>
        <p:sp>
          <p:nvSpPr>
            <p:cNvPr id="1095" name="Google Shape;1095;p116"/>
            <p:cNvSpPr/>
            <p:nvPr/>
          </p:nvSpPr>
          <p:spPr>
            <a:xfrm rot="5400000">
              <a:off x="6060900" y="10868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6"/>
            <p:cNvSpPr txBox="1"/>
            <p:nvPr/>
          </p:nvSpPr>
          <p:spPr>
            <a:xfrm rot="10800000">
              <a:off x="6060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E</a:t>
              </a:r>
              <a:endParaRPr b="1" sz="1100"/>
            </a:p>
          </p:txBody>
        </p:sp>
      </p:grpSp>
      <p:sp>
        <p:nvSpPr>
          <p:cNvPr id="1097" name="Google Shape;1097;p116"/>
          <p:cNvSpPr/>
          <p:nvPr/>
        </p:nvSpPr>
        <p:spPr>
          <a:xfrm>
            <a:off x="6343450" y="284250"/>
            <a:ext cx="19662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Effective and </a:t>
            </a:r>
            <a:endParaRPr b="1">
              <a:solidFill>
                <a:srgbClr val="CC0000"/>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Efficient Learning</a:t>
            </a:r>
            <a:endParaRPr b="1">
              <a:solidFill>
                <a:srgbClr val="CC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Self-Paced Learning (SPL) Mechanism</a:t>
            </a:r>
            <a:endParaRPr/>
          </a:p>
        </p:txBody>
      </p:sp>
      <p:sp>
        <p:nvSpPr>
          <p:cNvPr id="1103" name="Google Shape;1103;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Embed curriculum design into the learning objective</a:t>
            </a:r>
            <a:endParaRPr/>
          </a:p>
          <a:p>
            <a:pPr indent="-342900" lvl="0" marL="457200" rtl="0" algn="l">
              <a:spcBef>
                <a:spcPts val="0"/>
              </a:spcBef>
              <a:spcAft>
                <a:spcPts val="0"/>
              </a:spcAft>
              <a:buSzPts val="1800"/>
              <a:buChar char="●"/>
            </a:pPr>
            <a:r>
              <a:rPr lang="en"/>
              <a:t>Can optimize the curriculum and the learned model </a:t>
            </a:r>
            <a:r>
              <a:rPr b="1" lang="en"/>
              <a:t>simultaneously</a:t>
            </a:r>
            <a:r>
              <a:rPr lang="en"/>
              <a:t>.</a:t>
            </a:r>
            <a:endParaRPr/>
          </a:p>
          <a:p>
            <a:pPr indent="-342900" lvl="0" marL="457200" rtl="0" algn="l">
              <a:spcBef>
                <a:spcPts val="0"/>
              </a:spcBef>
              <a:spcAft>
                <a:spcPts val="0"/>
              </a:spcAft>
              <a:buSzPts val="1800"/>
              <a:buChar char="●"/>
            </a:pPr>
            <a:r>
              <a:rPr lang="en"/>
              <a:t>Assign each learning sample an importance weight v</a:t>
            </a:r>
            <a:r>
              <a:rPr baseline="-25000" lang="en"/>
              <a:t>i</a:t>
            </a:r>
            <a:endParaRPr/>
          </a:p>
          <a:p>
            <a:pPr indent="-342900" lvl="0" marL="457200" rtl="0" algn="l">
              <a:spcBef>
                <a:spcPts val="0"/>
              </a:spcBef>
              <a:spcAft>
                <a:spcPts val="0"/>
              </a:spcAft>
              <a:buSzPts val="1800"/>
              <a:buChar char="●"/>
            </a:pPr>
            <a:r>
              <a:rPr lang="en"/>
              <a:t>Help jointly learn the model parameter </a:t>
            </a:r>
            <a:r>
              <a:rPr i="1" lang="en"/>
              <a:t>w </a:t>
            </a:r>
            <a:r>
              <a:rPr lang="en"/>
              <a:t>and the latent weight </a:t>
            </a:r>
            <a:r>
              <a:rPr i="1" lang="en"/>
              <a:t>v</a:t>
            </a:r>
            <a:endParaRPr/>
          </a:p>
        </p:txBody>
      </p:sp>
      <p:pic>
        <p:nvPicPr>
          <p:cNvPr id="1104" name="Google Shape;1104;p117"/>
          <p:cNvPicPr preferRelativeResize="0"/>
          <p:nvPr/>
        </p:nvPicPr>
        <p:blipFill>
          <a:blip r:embed="rId3">
            <a:alphaModFix/>
          </a:blip>
          <a:stretch>
            <a:fillRect/>
          </a:stretch>
        </p:blipFill>
        <p:spPr>
          <a:xfrm>
            <a:off x="1599838" y="2717414"/>
            <a:ext cx="5253930" cy="726375"/>
          </a:xfrm>
          <a:prstGeom prst="rect">
            <a:avLst/>
          </a:prstGeom>
          <a:noFill/>
          <a:ln>
            <a:noFill/>
          </a:ln>
        </p:spPr>
      </p:pic>
      <p:sp>
        <p:nvSpPr>
          <p:cNvPr id="1105" name="Google Shape;1105;p117"/>
          <p:cNvSpPr txBox="1"/>
          <p:nvPr/>
        </p:nvSpPr>
        <p:spPr>
          <a:xfrm>
            <a:off x="396950" y="4280500"/>
            <a:ext cx="4056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http://ai.stanford.edu/~pawan/publications/KPK-NIPS2010.pdf</a:t>
            </a:r>
            <a:endParaRPr/>
          </a:p>
        </p:txBody>
      </p:sp>
      <p:pic>
        <p:nvPicPr>
          <p:cNvPr id="1106" name="Google Shape;1106;p117"/>
          <p:cNvPicPr preferRelativeResize="0"/>
          <p:nvPr/>
        </p:nvPicPr>
        <p:blipFill rotWithShape="1">
          <a:blip r:embed="rId5">
            <a:alphaModFix/>
          </a:blip>
          <a:srcRect b="0" l="0" r="0" t="80575"/>
          <a:stretch/>
        </p:blipFill>
        <p:spPr>
          <a:xfrm>
            <a:off x="-38100" y="4930200"/>
            <a:ext cx="9220201" cy="1187125"/>
          </a:xfrm>
          <a:prstGeom prst="rect">
            <a:avLst/>
          </a:prstGeom>
          <a:noFill/>
          <a:ln>
            <a:noFill/>
          </a:ln>
        </p:spPr>
      </p:pic>
      <p:grpSp>
        <p:nvGrpSpPr>
          <p:cNvPr id="1107" name="Google Shape;1107;p117"/>
          <p:cNvGrpSpPr/>
          <p:nvPr/>
        </p:nvGrpSpPr>
        <p:grpSpPr>
          <a:xfrm rot="10800000">
            <a:off x="7959600" y="53525"/>
            <a:ext cx="872700" cy="964200"/>
            <a:chOff x="6060900" y="995375"/>
            <a:chExt cx="872700" cy="964200"/>
          </a:xfrm>
        </p:grpSpPr>
        <p:sp>
          <p:nvSpPr>
            <p:cNvPr id="1108" name="Google Shape;1108;p117"/>
            <p:cNvSpPr/>
            <p:nvPr/>
          </p:nvSpPr>
          <p:spPr>
            <a:xfrm rot="5400000">
              <a:off x="6060900" y="1086875"/>
              <a:ext cx="872700" cy="872700"/>
            </a:xfrm>
            <a:prstGeom prst="rtTriangle">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7"/>
            <p:cNvSpPr txBox="1"/>
            <p:nvPr/>
          </p:nvSpPr>
          <p:spPr>
            <a:xfrm rot="10800000">
              <a:off x="6060900" y="995375"/>
              <a:ext cx="5475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Open Sans"/>
                  <a:ea typeface="Open Sans"/>
                  <a:cs typeface="Open Sans"/>
                  <a:sym typeface="Open Sans"/>
                </a:rPr>
                <a:t>E</a:t>
              </a:r>
              <a:endParaRPr b="1" sz="1100"/>
            </a:p>
          </p:txBody>
        </p:sp>
      </p:grpSp>
      <p:sp>
        <p:nvSpPr>
          <p:cNvPr id="1110" name="Google Shape;1110;p117"/>
          <p:cNvSpPr/>
          <p:nvPr/>
        </p:nvSpPr>
        <p:spPr>
          <a:xfrm>
            <a:off x="6343450" y="284250"/>
            <a:ext cx="1966200" cy="327600"/>
          </a:xfrm>
          <a:prstGeom prst="rect">
            <a:avLst/>
          </a:prstGeom>
          <a:noFill/>
          <a:ln>
            <a:noFill/>
          </a:ln>
        </p:spPr>
        <p:txBody>
          <a:bodyPr anchorCtr="0" anchor="t" bIns="73150" lIns="182875" spcFirstLastPara="1" rIns="182875" wrap="square" tIns="34275">
            <a:noAutofit/>
          </a:bodyPr>
          <a:lstStyle/>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Effective and </a:t>
            </a:r>
            <a:endParaRPr b="1">
              <a:solidFill>
                <a:srgbClr val="CC0000"/>
              </a:solidFill>
            </a:endParaRPr>
          </a:p>
          <a:p>
            <a:pPr indent="0" lvl="0" marL="0" marR="0" rtl="0" algn="l">
              <a:lnSpc>
                <a:spcPct val="89000"/>
              </a:lnSpc>
              <a:spcBef>
                <a:spcPts val="0"/>
              </a:spcBef>
              <a:spcAft>
                <a:spcPts val="0"/>
              </a:spcAft>
              <a:buClr>
                <a:srgbClr val="57565A"/>
              </a:buClr>
              <a:buSzPts val="1600"/>
              <a:buFont typeface="Open Sans Light"/>
              <a:buNone/>
            </a:pPr>
            <a:r>
              <a:rPr b="1" lang="en">
                <a:solidFill>
                  <a:srgbClr val="CC0000"/>
                </a:solidFill>
              </a:rPr>
              <a:t>Efficient Learning</a:t>
            </a:r>
            <a:endParaRPr b="1">
              <a:solidFill>
                <a:srgbClr val="CC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14" name="Shape 1114"/>
        <p:cNvGrpSpPr/>
        <p:nvPr/>
      </p:nvGrpSpPr>
      <p:grpSpPr>
        <a:xfrm>
          <a:off x="0" y="0"/>
          <a:ext cx="0" cy="0"/>
          <a:chOff x="0" y="0"/>
          <a:chExt cx="0" cy="0"/>
        </a:xfrm>
      </p:grpSpPr>
      <p:sp>
        <p:nvSpPr>
          <p:cNvPr id="1115" name="Google Shape;1115;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Self-Paced Learning (SPL) Mechanism</a:t>
            </a:r>
            <a:endParaRPr/>
          </a:p>
        </p:txBody>
      </p:sp>
      <p:pic>
        <p:nvPicPr>
          <p:cNvPr id="1116" name="Google Shape;1116;p118"/>
          <p:cNvPicPr preferRelativeResize="0"/>
          <p:nvPr/>
        </p:nvPicPr>
        <p:blipFill>
          <a:blip r:embed="rId3">
            <a:alphaModFix/>
          </a:blip>
          <a:stretch>
            <a:fillRect/>
          </a:stretch>
        </p:blipFill>
        <p:spPr>
          <a:xfrm>
            <a:off x="1893075" y="1310775"/>
            <a:ext cx="5357850" cy="3268975"/>
          </a:xfrm>
          <a:prstGeom prst="rect">
            <a:avLst/>
          </a:prstGeom>
          <a:noFill/>
          <a:ln>
            <a:noFill/>
          </a:ln>
        </p:spPr>
      </p:pic>
      <p:sp>
        <p:nvSpPr>
          <p:cNvPr id="1117" name="Google Shape;1117;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8" name="Google Shape;1118;p118"/>
          <p:cNvPicPr preferRelativeResize="0"/>
          <p:nvPr/>
        </p:nvPicPr>
        <p:blipFill rotWithShape="1">
          <a:blip r:embed="rId4">
            <a:alphaModFix/>
          </a:blip>
          <a:srcRect b="0" l="0" r="0" t="80575"/>
          <a:stretch/>
        </p:blipFill>
        <p:spPr>
          <a:xfrm>
            <a:off x="-38100" y="4930200"/>
            <a:ext cx="9220201" cy="1187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pic>
        <p:nvPicPr>
          <p:cNvPr id="1123" name="Google Shape;1123;p119"/>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1124" name="Google Shape;1124;p119"/>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EVALUATION</a:t>
            </a:r>
            <a:endParaRPr b="1" sz="3600">
              <a:solidFill>
                <a:srgbClr val="FFFFFF"/>
              </a:solidFill>
              <a:latin typeface="Proxima Nova"/>
              <a:ea typeface="Proxima Nova"/>
              <a:cs typeface="Proxima Nova"/>
              <a:sym typeface="Proxima Nova"/>
            </a:endParaRPr>
          </a:p>
        </p:txBody>
      </p:sp>
      <p:sp>
        <p:nvSpPr>
          <p:cNvPr id="1125" name="Google Shape;1125;p119"/>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pic>
        <p:nvPicPr>
          <p:cNvPr id="1130" name="Google Shape;1130;p120"/>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131" name="Google Shape;1131;p120"/>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132" name="Google Shape;1132;p120"/>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20"/>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Experiment Setup</a:t>
            </a:r>
            <a:endParaRPr sz="1800">
              <a:solidFill>
                <a:srgbClr val="57565A"/>
              </a:solidFill>
              <a:latin typeface="Proxima Nova"/>
              <a:ea typeface="Proxima Nova"/>
              <a:cs typeface="Proxima Nova"/>
              <a:sym typeface="Proxima Nova"/>
            </a:endParaRPr>
          </a:p>
        </p:txBody>
      </p:sp>
      <p:sp>
        <p:nvSpPr>
          <p:cNvPr id="1134" name="Google Shape;1134;p120"/>
          <p:cNvSpPr txBox="1"/>
          <p:nvPr/>
        </p:nvSpPr>
        <p:spPr>
          <a:xfrm>
            <a:off x="1755775" y="20193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Two Attention Mechanisms</a:t>
            </a:r>
            <a:endParaRPr sz="1800">
              <a:solidFill>
                <a:srgbClr val="57565A"/>
              </a:solidFill>
              <a:latin typeface="Proxima Nova"/>
              <a:ea typeface="Proxima Nova"/>
              <a:cs typeface="Proxima Nova"/>
              <a:sym typeface="Proxima Nova"/>
            </a:endParaRPr>
          </a:p>
        </p:txBody>
      </p:sp>
      <p:sp>
        <p:nvSpPr>
          <p:cNvPr id="1135" name="Google Shape;1135;p120"/>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Self-paced learning</a:t>
            </a:r>
            <a:endParaRPr sz="1800">
              <a:solidFill>
                <a:srgbClr val="57565A"/>
              </a:solidFill>
              <a:latin typeface="Proxima Nova"/>
              <a:ea typeface="Proxima Nova"/>
              <a:cs typeface="Proxima Nova"/>
              <a:sym typeface="Proxima Nova"/>
            </a:endParaRPr>
          </a:p>
        </p:txBody>
      </p:sp>
      <p:sp>
        <p:nvSpPr>
          <p:cNvPr id="1136" name="Google Shape;1136;p120"/>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Overall Performance Experiments</a:t>
            </a:r>
            <a:endParaRPr sz="1800">
              <a:solidFill>
                <a:srgbClr val="57565A"/>
              </a:solidFill>
              <a:latin typeface="Proxima Nova"/>
              <a:ea typeface="Proxima Nova"/>
              <a:cs typeface="Proxima Nova"/>
              <a:sym typeface="Proxima Nova"/>
            </a:endParaRPr>
          </a:p>
        </p:txBody>
      </p:sp>
      <p:sp>
        <p:nvSpPr>
          <p:cNvPr id="1137" name="Google Shape;1137;p120"/>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Performance Discussion</a:t>
            </a:r>
            <a:endParaRPr sz="1800">
              <a:solidFill>
                <a:srgbClr val="57565A"/>
              </a:solidFill>
              <a:latin typeface="Proxima Nova"/>
              <a:ea typeface="Proxima Nova"/>
              <a:cs typeface="Proxima Nova"/>
              <a:sym typeface="Proxima Nova"/>
            </a:endParaRPr>
          </a:p>
        </p:txBody>
      </p:sp>
      <p:sp>
        <p:nvSpPr>
          <p:cNvPr id="1138" name="Google Shape;1138;p120"/>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139" name="Google Shape;1139;p120"/>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140" name="Google Shape;1140;p120"/>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141" name="Google Shape;1141;p120"/>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142" name="Google Shape;1142;p120"/>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pic>
        <p:nvPicPr>
          <p:cNvPr id="1147" name="Google Shape;1147;p121"/>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148" name="Google Shape;1148;p121"/>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149" name="Google Shape;1149;p121"/>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21"/>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7565A"/>
                </a:solidFill>
                <a:latin typeface="Proxima Nova"/>
                <a:ea typeface="Proxima Nova"/>
                <a:cs typeface="Proxima Nova"/>
                <a:sym typeface="Proxima Nova"/>
              </a:rPr>
              <a:t>Experiment Setup</a:t>
            </a:r>
            <a:endParaRPr b="1" sz="2400">
              <a:solidFill>
                <a:srgbClr val="57565A"/>
              </a:solidFill>
              <a:latin typeface="Proxima Nova"/>
              <a:ea typeface="Proxima Nova"/>
              <a:cs typeface="Proxima Nova"/>
              <a:sym typeface="Proxima Nova"/>
            </a:endParaRPr>
          </a:p>
        </p:txBody>
      </p:sp>
      <p:sp>
        <p:nvSpPr>
          <p:cNvPr id="1151" name="Google Shape;1151;p121"/>
          <p:cNvSpPr txBox="1"/>
          <p:nvPr/>
        </p:nvSpPr>
        <p:spPr>
          <a:xfrm>
            <a:off x="1755775" y="20193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Two Attention Mechanisms</a:t>
            </a:r>
            <a:endParaRPr sz="1800">
              <a:solidFill>
                <a:srgbClr val="57565A"/>
              </a:solidFill>
              <a:latin typeface="Proxima Nova"/>
              <a:ea typeface="Proxima Nova"/>
              <a:cs typeface="Proxima Nova"/>
              <a:sym typeface="Proxima Nova"/>
            </a:endParaRPr>
          </a:p>
        </p:txBody>
      </p:sp>
      <p:sp>
        <p:nvSpPr>
          <p:cNvPr id="1152" name="Google Shape;1152;p121"/>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Self-paced learning</a:t>
            </a:r>
            <a:endParaRPr sz="1800">
              <a:solidFill>
                <a:srgbClr val="57565A"/>
              </a:solidFill>
              <a:latin typeface="Proxima Nova"/>
              <a:ea typeface="Proxima Nova"/>
              <a:cs typeface="Proxima Nova"/>
              <a:sym typeface="Proxima Nova"/>
            </a:endParaRPr>
          </a:p>
        </p:txBody>
      </p:sp>
      <p:sp>
        <p:nvSpPr>
          <p:cNvPr id="1153" name="Google Shape;1153;p121"/>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Overall Performance Experiments</a:t>
            </a:r>
            <a:endParaRPr sz="1800">
              <a:solidFill>
                <a:srgbClr val="57565A"/>
              </a:solidFill>
              <a:latin typeface="Proxima Nova"/>
              <a:ea typeface="Proxima Nova"/>
              <a:cs typeface="Proxima Nova"/>
              <a:sym typeface="Proxima Nova"/>
            </a:endParaRPr>
          </a:p>
        </p:txBody>
      </p:sp>
      <p:sp>
        <p:nvSpPr>
          <p:cNvPr id="1154" name="Google Shape;1154;p121"/>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Performance Discussion</a:t>
            </a:r>
            <a:endParaRPr sz="1800">
              <a:solidFill>
                <a:srgbClr val="57565A"/>
              </a:solidFill>
              <a:latin typeface="Proxima Nova"/>
              <a:ea typeface="Proxima Nova"/>
              <a:cs typeface="Proxima Nova"/>
              <a:sym typeface="Proxima Nova"/>
            </a:endParaRPr>
          </a:p>
        </p:txBody>
      </p:sp>
      <p:sp>
        <p:nvSpPr>
          <p:cNvPr id="1155" name="Google Shape;1155;p121"/>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156" name="Google Shape;1156;p121"/>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157" name="Google Shape;1157;p121"/>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158" name="Google Shape;1158;p121"/>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159" name="Google Shape;1159;p121"/>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pic>
        <p:nvPicPr>
          <p:cNvPr id="1164" name="Google Shape;1164;p122"/>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165" name="Google Shape;1165;p122"/>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DATA COLLECTION</a:t>
            </a:r>
            <a:endParaRPr b="1" sz="2800">
              <a:solidFill>
                <a:srgbClr val="44485B"/>
              </a:solidFill>
              <a:latin typeface="Proxima Nova"/>
              <a:ea typeface="Proxima Nova"/>
              <a:cs typeface="Proxima Nova"/>
              <a:sym typeface="Proxima Nova"/>
            </a:endParaRPr>
          </a:p>
        </p:txBody>
      </p:sp>
      <p:sp>
        <p:nvSpPr>
          <p:cNvPr id="1166" name="Google Shape;1166;p122"/>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122"/>
          <p:cNvGrpSpPr/>
          <p:nvPr/>
        </p:nvGrpSpPr>
        <p:grpSpPr>
          <a:xfrm>
            <a:off x="8600900" y="0"/>
            <a:ext cx="548700" cy="569100"/>
            <a:chOff x="7627250" y="1231125"/>
            <a:chExt cx="548700" cy="569100"/>
          </a:xfrm>
        </p:grpSpPr>
        <p:sp>
          <p:nvSpPr>
            <p:cNvPr id="1168" name="Google Shape;1168;p122"/>
            <p:cNvSpPr/>
            <p:nvPr/>
          </p:nvSpPr>
          <p:spPr>
            <a:xfrm rot="10800000">
              <a:off x="7627250" y="1231125"/>
              <a:ext cx="548700" cy="569100"/>
            </a:xfrm>
            <a:prstGeom prst="rtTriangle">
              <a:avLst/>
            </a:prstGeom>
            <a:solidFill>
              <a:srgbClr val="CF4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2"/>
            <p:cNvSpPr txBox="1"/>
            <p:nvPr/>
          </p:nvSpPr>
          <p:spPr>
            <a:xfrm>
              <a:off x="7871150" y="12311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1</a:t>
              </a:r>
              <a:endParaRPr sz="1800">
                <a:solidFill>
                  <a:srgbClr val="FFFFFF"/>
                </a:solidFill>
                <a:latin typeface="Proxima Nova Semibold"/>
                <a:ea typeface="Proxima Nova Semibold"/>
                <a:cs typeface="Proxima Nova Semibold"/>
                <a:sym typeface="Proxima Nova Semibold"/>
              </a:endParaRPr>
            </a:p>
          </p:txBody>
        </p:sp>
      </p:grpSp>
      <p:sp>
        <p:nvSpPr>
          <p:cNvPr id="1170" name="Google Shape;1170;p122"/>
          <p:cNvSpPr/>
          <p:nvPr/>
        </p:nvSpPr>
        <p:spPr>
          <a:xfrm>
            <a:off x="1691400" y="1387375"/>
            <a:ext cx="2880600" cy="315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22"/>
          <p:cNvSpPr txBox="1"/>
          <p:nvPr/>
        </p:nvSpPr>
        <p:spPr>
          <a:xfrm>
            <a:off x="1798200" y="3760375"/>
            <a:ext cx="2667000" cy="7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Chinese Stock Data</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dk2"/>
                </a:solidFill>
                <a:latin typeface="Proxima Nova"/>
                <a:ea typeface="Proxima Nova"/>
                <a:cs typeface="Proxima Nova"/>
                <a:sym typeface="Proxima Nova"/>
              </a:rPr>
              <a:t>(2014-2017)</a:t>
            </a:r>
            <a:endParaRPr>
              <a:solidFill>
                <a:schemeClr val="dk2"/>
              </a:solidFill>
              <a:latin typeface="Proxima Nova"/>
              <a:ea typeface="Proxima Nova"/>
              <a:cs typeface="Proxima Nova"/>
              <a:sym typeface="Proxima Nova"/>
            </a:endParaRPr>
          </a:p>
        </p:txBody>
      </p:sp>
      <p:pic>
        <p:nvPicPr>
          <p:cNvPr id="1172" name="Google Shape;1172;p122"/>
          <p:cNvPicPr preferRelativeResize="0"/>
          <p:nvPr/>
        </p:nvPicPr>
        <p:blipFill>
          <a:blip r:embed="rId4">
            <a:alphaModFix/>
          </a:blip>
          <a:stretch>
            <a:fillRect/>
          </a:stretch>
        </p:blipFill>
        <p:spPr>
          <a:xfrm>
            <a:off x="2185338" y="1625388"/>
            <a:ext cx="1892724" cy="1892724"/>
          </a:xfrm>
          <a:prstGeom prst="rect">
            <a:avLst/>
          </a:prstGeom>
          <a:noFill/>
          <a:ln>
            <a:noFill/>
          </a:ln>
        </p:spPr>
      </p:pic>
      <p:sp>
        <p:nvSpPr>
          <p:cNvPr id="1173" name="Google Shape;1173;p122"/>
          <p:cNvSpPr/>
          <p:nvPr/>
        </p:nvSpPr>
        <p:spPr>
          <a:xfrm>
            <a:off x="5568475" y="1387375"/>
            <a:ext cx="2880600" cy="3156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22"/>
          <p:cNvSpPr txBox="1"/>
          <p:nvPr/>
        </p:nvSpPr>
        <p:spPr>
          <a:xfrm>
            <a:off x="5675275" y="3760375"/>
            <a:ext cx="2667000" cy="7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Economic News</a:t>
            </a:r>
            <a:endParaRPr sz="18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dk2"/>
                </a:solidFill>
                <a:latin typeface="Proxima Nova"/>
                <a:ea typeface="Proxima Nova"/>
                <a:cs typeface="Proxima Nova"/>
                <a:sym typeface="Proxima Nova"/>
              </a:rPr>
              <a:t>(2014-2017)</a:t>
            </a:r>
            <a:endParaRPr>
              <a:solidFill>
                <a:schemeClr val="dk2"/>
              </a:solidFill>
              <a:latin typeface="Proxima Nova"/>
              <a:ea typeface="Proxima Nova"/>
              <a:cs typeface="Proxima Nova"/>
              <a:sym typeface="Proxima Nova"/>
            </a:endParaRPr>
          </a:p>
        </p:txBody>
      </p:sp>
      <p:pic>
        <p:nvPicPr>
          <p:cNvPr id="1175" name="Google Shape;1175;p122"/>
          <p:cNvPicPr preferRelativeResize="0"/>
          <p:nvPr/>
        </p:nvPicPr>
        <p:blipFill>
          <a:blip r:embed="rId5">
            <a:alphaModFix/>
          </a:blip>
          <a:stretch>
            <a:fillRect/>
          </a:stretch>
        </p:blipFill>
        <p:spPr>
          <a:xfrm>
            <a:off x="6095900" y="1658872"/>
            <a:ext cx="1825750" cy="1825750"/>
          </a:xfrm>
          <a:prstGeom prst="rect">
            <a:avLst/>
          </a:prstGeom>
          <a:noFill/>
          <a:ln>
            <a:noFill/>
          </a:ln>
        </p:spPr>
      </p:pic>
      <p:sp>
        <p:nvSpPr>
          <p:cNvPr id="1176" name="Google Shape;1176;p122"/>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Experiment Setup</a:t>
            </a:r>
            <a:endParaRPr sz="1200">
              <a:solidFill>
                <a:srgbClr val="57565A"/>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0" name="Shape 1180"/>
        <p:cNvGrpSpPr/>
        <p:nvPr/>
      </p:nvGrpSpPr>
      <p:grpSpPr>
        <a:xfrm>
          <a:off x="0" y="0"/>
          <a:ext cx="0" cy="0"/>
          <a:chOff x="0" y="0"/>
          <a:chExt cx="0" cy="0"/>
        </a:xfrm>
      </p:grpSpPr>
      <p:sp>
        <p:nvSpPr>
          <p:cNvPr id="1181" name="Google Shape;1181;p123"/>
          <p:cNvSpPr txBox="1"/>
          <p:nvPr>
            <p:ph idx="1" type="body"/>
          </p:nvPr>
        </p:nvSpPr>
        <p:spPr>
          <a:xfrm>
            <a:off x="1065800" y="1181350"/>
            <a:ext cx="76491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18B9D"/>
              </a:buClr>
              <a:buSzPts val="2000"/>
              <a:buAutoNum type="arabicPeriod"/>
            </a:pPr>
            <a:r>
              <a:rPr lang="en" sz="2000">
                <a:solidFill>
                  <a:srgbClr val="318B9D"/>
                </a:solidFill>
              </a:rPr>
              <a:t> </a:t>
            </a:r>
            <a:r>
              <a:rPr b="1" lang="en" sz="2000">
                <a:solidFill>
                  <a:srgbClr val="318B9D"/>
                </a:solidFill>
              </a:rPr>
              <a:t>Label of the classification problem</a:t>
            </a:r>
            <a:endParaRPr b="1" sz="2000">
              <a:solidFill>
                <a:srgbClr val="318B9D"/>
              </a:solidFill>
            </a:endParaRPr>
          </a:p>
          <a:p>
            <a:pPr indent="-330200" lvl="1" marL="914400" rtl="0" algn="l">
              <a:spcBef>
                <a:spcPts val="0"/>
              </a:spcBef>
              <a:spcAft>
                <a:spcPts val="0"/>
              </a:spcAft>
              <a:buSzPts val="1600"/>
              <a:buAutoNum type="alphaLcPeriod"/>
            </a:pPr>
            <a:r>
              <a:rPr lang="en" sz="1600"/>
              <a:t>DOWN: </a:t>
            </a:r>
            <a:r>
              <a:rPr lang="en"/>
              <a:t>Rise_Percent(t) &lt; -0.41%</a:t>
            </a:r>
            <a:endParaRPr/>
          </a:p>
          <a:p>
            <a:pPr indent="-330200" lvl="1" marL="914400" rtl="0" algn="l">
              <a:spcBef>
                <a:spcPts val="0"/>
              </a:spcBef>
              <a:spcAft>
                <a:spcPts val="0"/>
              </a:spcAft>
              <a:buSzPts val="1600"/>
              <a:buAutoNum type="alphaLcPeriod"/>
            </a:pPr>
            <a:r>
              <a:rPr lang="en" sz="1600"/>
              <a:t>Up: </a:t>
            </a:r>
            <a:r>
              <a:rPr lang="en"/>
              <a:t>Rise_Percent(t) &gt; 0.87%</a:t>
            </a:r>
            <a:endParaRPr/>
          </a:p>
          <a:p>
            <a:pPr indent="-330200" lvl="1" marL="914400" rtl="0" algn="l">
              <a:spcBef>
                <a:spcPts val="0"/>
              </a:spcBef>
              <a:spcAft>
                <a:spcPts val="0"/>
              </a:spcAft>
              <a:buSzPts val="1600"/>
              <a:buAutoNum type="alphaLcPeriod"/>
            </a:pPr>
            <a:r>
              <a:rPr lang="en" sz="1600"/>
              <a:t>PRESERVE:</a:t>
            </a:r>
            <a:r>
              <a:rPr lang="en"/>
              <a:t> -0.41% &lt;= Rise_Percent(t) &lt;= 0.87%</a:t>
            </a:r>
            <a:endParaRPr/>
          </a:p>
          <a:p>
            <a:pPr indent="-342900" lvl="0" marL="457200" rtl="0" algn="l">
              <a:spcBef>
                <a:spcPts val="0"/>
              </a:spcBef>
              <a:spcAft>
                <a:spcPts val="0"/>
              </a:spcAft>
              <a:buClr>
                <a:srgbClr val="318B9D"/>
              </a:buClr>
              <a:buSzPts val="1800"/>
              <a:buAutoNum type="arabicPeriod"/>
            </a:pPr>
            <a:r>
              <a:rPr b="1" lang="en">
                <a:solidFill>
                  <a:srgbClr val="318B9D"/>
                </a:solidFill>
              </a:rPr>
              <a:t>Splitting the data set</a:t>
            </a:r>
            <a:endParaRPr b="1">
              <a:solidFill>
                <a:srgbClr val="318B9D"/>
              </a:solidFill>
            </a:endParaRPr>
          </a:p>
          <a:p>
            <a:pPr indent="-330200" lvl="1" marL="914400" rtl="0" algn="l">
              <a:spcBef>
                <a:spcPts val="0"/>
              </a:spcBef>
              <a:spcAft>
                <a:spcPts val="0"/>
              </a:spcAft>
              <a:buSzPts val="1600"/>
              <a:buAutoNum type="alphaLcPeriod"/>
            </a:pPr>
            <a:r>
              <a:rPr lang="en" sz="1600"/>
              <a:t>Training set: September 2014 to May 2016</a:t>
            </a:r>
            <a:endParaRPr sz="1600"/>
          </a:p>
          <a:p>
            <a:pPr indent="-330200" lvl="1" marL="914400" rtl="0" algn="l">
              <a:spcBef>
                <a:spcPts val="0"/>
              </a:spcBef>
              <a:spcAft>
                <a:spcPts val="0"/>
              </a:spcAft>
              <a:buSzPts val="1600"/>
              <a:buAutoNum type="alphaLcPeriod"/>
            </a:pPr>
            <a:r>
              <a:rPr lang="en" sz="1600"/>
              <a:t>Testing set: May 2016 to March 2017</a:t>
            </a:r>
            <a:endParaRPr sz="1600"/>
          </a:p>
          <a:p>
            <a:pPr indent="-330200" lvl="1" marL="914400" rtl="0" algn="l">
              <a:spcBef>
                <a:spcPts val="0"/>
              </a:spcBef>
              <a:spcAft>
                <a:spcPts val="0"/>
              </a:spcAft>
              <a:buSzPts val="1600"/>
              <a:buAutoNum type="alphaLcPeriod"/>
            </a:pPr>
            <a:r>
              <a:rPr lang="en" sz="1600"/>
              <a:t>Validation set : 10% randomly selected from training set</a:t>
            </a:r>
            <a:endParaRPr sz="1600"/>
          </a:p>
          <a:p>
            <a:pPr indent="0" lvl="0" marL="457200" rtl="0" algn="l">
              <a:spcBef>
                <a:spcPts val="1600"/>
              </a:spcBef>
              <a:spcAft>
                <a:spcPts val="1600"/>
              </a:spcAft>
              <a:buNone/>
            </a:pPr>
            <a:r>
              <a:t/>
            </a:r>
            <a:endParaRPr/>
          </a:p>
        </p:txBody>
      </p:sp>
      <p:pic>
        <p:nvPicPr>
          <p:cNvPr id="1182" name="Google Shape;1182;p123"/>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183" name="Google Shape;1183;p123"/>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LEARNING SETTINGS</a:t>
            </a:r>
            <a:endParaRPr b="1" sz="2800">
              <a:solidFill>
                <a:srgbClr val="44485B"/>
              </a:solidFill>
              <a:latin typeface="Proxima Nova"/>
              <a:ea typeface="Proxima Nova"/>
              <a:cs typeface="Proxima Nova"/>
              <a:sym typeface="Proxima Nova"/>
            </a:endParaRPr>
          </a:p>
        </p:txBody>
      </p:sp>
      <p:sp>
        <p:nvSpPr>
          <p:cNvPr id="1184" name="Google Shape;1184;p123"/>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123"/>
          <p:cNvGrpSpPr/>
          <p:nvPr/>
        </p:nvGrpSpPr>
        <p:grpSpPr>
          <a:xfrm>
            <a:off x="8600900" y="0"/>
            <a:ext cx="548700" cy="569100"/>
            <a:chOff x="7627250" y="1231125"/>
            <a:chExt cx="548700" cy="569100"/>
          </a:xfrm>
        </p:grpSpPr>
        <p:sp>
          <p:nvSpPr>
            <p:cNvPr id="1186" name="Google Shape;1186;p123"/>
            <p:cNvSpPr/>
            <p:nvPr/>
          </p:nvSpPr>
          <p:spPr>
            <a:xfrm rot="10800000">
              <a:off x="7627250" y="1231125"/>
              <a:ext cx="548700" cy="569100"/>
            </a:xfrm>
            <a:prstGeom prst="rtTriangle">
              <a:avLst/>
            </a:prstGeom>
            <a:solidFill>
              <a:srgbClr val="CF4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23"/>
            <p:cNvSpPr txBox="1"/>
            <p:nvPr/>
          </p:nvSpPr>
          <p:spPr>
            <a:xfrm>
              <a:off x="7871150" y="12311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1</a:t>
              </a:r>
              <a:endParaRPr sz="1800">
                <a:solidFill>
                  <a:srgbClr val="FFFFFF"/>
                </a:solidFill>
                <a:latin typeface="Proxima Nova Semibold"/>
                <a:ea typeface="Proxima Nova Semibold"/>
                <a:cs typeface="Proxima Nova Semibold"/>
                <a:sym typeface="Proxima Nova Semibold"/>
              </a:endParaRPr>
            </a:p>
          </p:txBody>
        </p:sp>
      </p:grpSp>
      <p:sp>
        <p:nvSpPr>
          <p:cNvPr id="1188" name="Google Shape;1188;p123"/>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Experiment Setup</a:t>
            </a:r>
            <a:endParaRPr sz="1200">
              <a:solidFill>
                <a:srgbClr val="57565A"/>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88"/>
          <p:cNvSpPr/>
          <p:nvPr/>
        </p:nvSpPr>
        <p:spPr>
          <a:xfrm>
            <a:off x="3857722" y="2249042"/>
            <a:ext cx="795300" cy="799500"/>
          </a:xfrm>
          <a:prstGeom prst="ellipse">
            <a:avLst/>
          </a:prstGeom>
          <a:solidFill>
            <a:schemeClr val="accent3"/>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07" name="Google Shape;707;p88"/>
          <p:cNvSpPr/>
          <p:nvPr/>
        </p:nvSpPr>
        <p:spPr>
          <a:xfrm>
            <a:off x="8032893" y="2251137"/>
            <a:ext cx="799548" cy="795339"/>
          </a:xfrm>
          <a:prstGeom prst="ellipse">
            <a:avLst/>
          </a:prstGeom>
          <a:solidFill>
            <a:schemeClr val="accent6"/>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08" name="Google Shape;708;p88"/>
          <p:cNvSpPr/>
          <p:nvPr/>
        </p:nvSpPr>
        <p:spPr>
          <a:xfrm>
            <a:off x="2466364" y="2249999"/>
            <a:ext cx="795300" cy="797400"/>
          </a:xfrm>
          <a:prstGeom prst="ellipse">
            <a:avLst/>
          </a:prstGeom>
          <a:solidFill>
            <a:schemeClr val="accent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09" name="Google Shape;709;p88"/>
          <p:cNvSpPr/>
          <p:nvPr/>
        </p:nvSpPr>
        <p:spPr>
          <a:xfrm>
            <a:off x="5248766" y="2249999"/>
            <a:ext cx="797400" cy="797400"/>
          </a:xfrm>
          <a:prstGeom prst="ellipse">
            <a:avLst/>
          </a:prstGeom>
          <a:solidFill>
            <a:schemeClr val="accent4"/>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10" name="Google Shape;710;p88"/>
          <p:cNvSpPr/>
          <p:nvPr/>
        </p:nvSpPr>
        <p:spPr>
          <a:xfrm>
            <a:off x="6642019" y="2249042"/>
            <a:ext cx="795339" cy="799548"/>
          </a:xfrm>
          <a:prstGeom prst="ellipse">
            <a:avLst/>
          </a:prstGeom>
          <a:solidFill>
            <a:schemeClr val="accent5"/>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cxnSp>
        <p:nvCxnSpPr>
          <p:cNvPr id="711" name="Google Shape;711;p88"/>
          <p:cNvCxnSpPr/>
          <p:nvPr/>
        </p:nvCxnSpPr>
        <p:spPr>
          <a:xfrm>
            <a:off x="1870352" y="2648709"/>
            <a:ext cx="596100" cy="0"/>
          </a:xfrm>
          <a:prstGeom prst="straightConnector1">
            <a:avLst/>
          </a:prstGeom>
          <a:noFill/>
          <a:ln cap="flat" cmpd="sng" w="22225">
            <a:solidFill>
              <a:srgbClr val="48AFC4"/>
            </a:solidFill>
            <a:prstDash val="solid"/>
            <a:round/>
            <a:headEnd len="sm" w="sm" type="none"/>
            <a:tailEnd len="sm" w="sm" type="none"/>
          </a:ln>
        </p:spPr>
      </p:cxnSp>
      <p:cxnSp>
        <p:nvCxnSpPr>
          <p:cNvPr id="712" name="Google Shape;712;p88"/>
          <p:cNvCxnSpPr/>
          <p:nvPr/>
        </p:nvCxnSpPr>
        <p:spPr>
          <a:xfrm>
            <a:off x="3261682" y="2648709"/>
            <a:ext cx="596100" cy="0"/>
          </a:xfrm>
          <a:prstGeom prst="straightConnector1">
            <a:avLst/>
          </a:prstGeom>
          <a:noFill/>
          <a:ln cap="flat" cmpd="sng" w="22225">
            <a:solidFill>
              <a:schemeClr val="accent2"/>
            </a:solidFill>
            <a:prstDash val="solid"/>
            <a:round/>
            <a:headEnd len="sm" w="sm" type="none"/>
            <a:tailEnd len="sm" w="sm" type="none"/>
          </a:ln>
        </p:spPr>
      </p:cxnSp>
      <p:cxnSp>
        <p:nvCxnSpPr>
          <p:cNvPr id="713" name="Google Shape;713;p88"/>
          <p:cNvCxnSpPr/>
          <p:nvPr/>
        </p:nvCxnSpPr>
        <p:spPr>
          <a:xfrm>
            <a:off x="4653012" y="2648709"/>
            <a:ext cx="595800" cy="0"/>
          </a:xfrm>
          <a:prstGeom prst="straightConnector1">
            <a:avLst/>
          </a:prstGeom>
          <a:noFill/>
          <a:ln cap="flat" cmpd="sng" w="22225">
            <a:solidFill>
              <a:schemeClr val="accent3"/>
            </a:solidFill>
            <a:prstDash val="solid"/>
            <a:round/>
            <a:headEnd len="sm" w="sm" type="none"/>
            <a:tailEnd len="sm" w="sm" type="none"/>
          </a:ln>
        </p:spPr>
      </p:cxnSp>
      <p:cxnSp>
        <p:nvCxnSpPr>
          <p:cNvPr id="714" name="Google Shape;714;p88"/>
          <p:cNvCxnSpPr/>
          <p:nvPr/>
        </p:nvCxnSpPr>
        <p:spPr>
          <a:xfrm>
            <a:off x="6046188" y="2648709"/>
            <a:ext cx="595800" cy="0"/>
          </a:xfrm>
          <a:prstGeom prst="straightConnector1">
            <a:avLst/>
          </a:prstGeom>
          <a:noFill/>
          <a:ln cap="flat" cmpd="sng" w="22225">
            <a:solidFill>
              <a:schemeClr val="accent4"/>
            </a:solidFill>
            <a:prstDash val="solid"/>
            <a:round/>
            <a:headEnd len="sm" w="sm" type="none"/>
            <a:tailEnd len="sm" w="sm" type="none"/>
          </a:ln>
        </p:spPr>
      </p:cxnSp>
      <p:cxnSp>
        <p:nvCxnSpPr>
          <p:cNvPr id="715" name="Google Shape;715;p88"/>
          <p:cNvCxnSpPr/>
          <p:nvPr/>
        </p:nvCxnSpPr>
        <p:spPr>
          <a:xfrm>
            <a:off x="7437260" y="2648709"/>
            <a:ext cx="595500" cy="0"/>
          </a:xfrm>
          <a:prstGeom prst="straightConnector1">
            <a:avLst/>
          </a:prstGeom>
          <a:noFill/>
          <a:ln cap="flat" cmpd="sng" w="22225">
            <a:solidFill>
              <a:schemeClr val="accent5"/>
            </a:solidFill>
            <a:prstDash val="solid"/>
            <a:round/>
            <a:headEnd len="sm" w="sm" type="none"/>
            <a:tailEnd len="sm" w="sm" type="none"/>
          </a:ln>
        </p:spPr>
      </p:cxnSp>
      <p:cxnSp>
        <p:nvCxnSpPr>
          <p:cNvPr id="716" name="Google Shape;716;p88"/>
          <p:cNvCxnSpPr/>
          <p:nvPr/>
        </p:nvCxnSpPr>
        <p:spPr>
          <a:xfrm flipH="1" rot="10800000">
            <a:off x="8832280" y="2646462"/>
            <a:ext cx="691500" cy="4500"/>
          </a:xfrm>
          <a:prstGeom prst="straightConnector1">
            <a:avLst/>
          </a:prstGeom>
          <a:noFill/>
          <a:ln cap="flat" cmpd="sng" w="22225">
            <a:solidFill>
              <a:schemeClr val="accent5"/>
            </a:solidFill>
            <a:prstDash val="solid"/>
            <a:round/>
            <a:headEnd len="sm" w="sm" type="none"/>
            <a:tailEnd len="sm" w="sm" type="none"/>
          </a:ln>
        </p:spPr>
      </p:cxnSp>
      <p:sp>
        <p:nvSpPr>
          <p:cNvPr id="717" name="Google Shape;717;p88"/>
          <p:cNvSpPr/>
          <p:nvPr/>
        </p:nvSpPr>
        <p:spPr>
          <a:xfrm>
            <a:off x="838199" y="3187275"/>
            <a:ext cx="1317300" cy="701700"/>
          </a:xfrm>
          <a:prstGeom prst="rect">
            <a:avLst/>
          </a:prstGeom>
          <a:noFill/>
          <a:ln>
            <a:noFill/>
          </a:ln>
        </p:spPr>
        <p:txBody>
          <a:bodyPr anchorCtr="0" anchor="t" bIns="34275" lIns="68575" spcFirstLastPara="1" rIns="68575" wrap="square" tIns="34275">
            <a:noAutofit/>
          </a:bodyPr>
          <a:lstStyle/>
          <a:p>
            <a:pPr indent="0" lvl="0" marL="0" marR="0" rtl="0" algn="ctr">
              <a:lnSpc>
                <a:spcPct val="95000"/>
              </a:lnSpc>
              <a:spcBef>
                <a:spcPts val="0"/>
              </a:spcBef>
              <a:spcAft>
                <a:spcPts val="0"/>
              </a:spcAft>
              <a:buNone/>
            </a:pPr>
            <a:r>
              <a:rPr lang="en" sz="1600">
                <a:solidFill>
                  <a:srgbClr val="57565A"/>
                </a:solidFill>
                <a:latin typeface="Open Sans Light"/>
                <a:ea typeface="Open Sans Light"/>
                <a:cs typeface="Open Sans Light"/>
                <a:sym typeface="Open Sans Light"/>
              </a:rPr>
              <a:t>Introduction to Stock Price Prediction</a:t>
            </a:r>
            <a:endParaRPr sz="1600">
              <a:solidFill>
                <a:srgbClr val="57565A"/>
              </a:solidFill>
              <a:latin typeface="Open Sans Light"/>
              <a:ea typeface="Open Sans Light"/>
              <a:cs typeface="Open Sans Light"/>
              <a:sym typeface="Open Sans Light"/>
            </a:endParaRPr>
          </a:p>
        </p:txBody>
      </p:sp>
      <p:sp>
        <p:nvSpPr>
          <p:cNvPr id="718" name="Google Shape;718;p88"/>
          <p:cNvSpPr/>
          <p:nvPr/>
        </p:nvSpPr>
        <p:spPr>
          <a:xfrm>
            <a:off x="2079243" y="1283797"/>
            <a:ext cx="1569600" cy="701700"/>
          </a:xfrm>
          <a:prstGeom prst="rect">
            <a:avLst/>
          </a:prstGeom>
          <a:noFill/>
          <a:ln>
            <a:noFill/>
          </a:ln>
        </p:spPr>
        <p:txBody>
          <a:bodyPr anchorCtr="0" anchor="b" bIns="34275" lIns="68575" spcFirstLastPara="1" rIns="68575" wrap="square" tIns="34275">
            <a:noAutofit/>
          </a:bodyPr>
          <a:lstStyle/>
          <a:p>
            <a:pPr indent="0" lvl="0" marL="0" marR="0" rtl="0" algn="ctr">
              <a:lnSpc>
                <a:spcPct val="95000"/>
              </a:lnSpc>
              <a:spcBef>
                <a:spcPts val="600"/>
              </a:spcBef>
              <a:spcAft>
                <a:spcPts val="0"/>
              </a:spcAft>
              <a:buClr>
                <a:srgbClr val="57565A"/>
              </a:buClr>
              <a:buSzPts val="1600"/>
              <a:buFont typeface="Open Sans Light"/>
              <a:buNone/>
            </a:pPr>
            <a:r>
              <a:rPr lang="en" sz="1600">
                <a:solidFill>
                  <a:srgbClr val="57565A"/>
                </a:solidFill>
                <a:latin typeface="Open Sans Light"/>
                <a:ea typeface="Open Sans Light"/>
                <a:cs typeface="Open Sans Light"/>
                <a:sym typeface="Open Sans Light"/>
              </a:rPr>
              <a:t>Related Works</a:t>
            </a:r>
            <a:endParaRPr b="0" i="0" sz="1100" u="none" cap="none" strike="noStrike">
              <a:solidFill>
                <a:srgbClr val="57565A"/>
              </a:solidFill>
              <a:latin typeface="Open Sans Light"/>
              <a:ea typeface="Open Sans Light"/>
              <a:cs typeface="Open Sans Light"/>
              <a:sym typeface="Open Sans Light"/>
            </a:endParaRPr>
          </a:p>
        </p:txBody>
      </p:sp>
      <p:sp>
        <p:nvSpPr>
          <p:cNvPr id="719" name="Google Shape;719;p88"/>
          <p:cNvSpPr/>
          <p:nvPr/>
        </p:nvSpPr>
        <p:spPr>
          <a:xfrm>
            <a:off x="3451713" y="3187280"/>
            <a:ext cx="1569600" cy="862500"/>
          </a:xfrm>
          <a:prstGeom prst="rect">
            <a:avLst/>
          </a:prstGeom>
          <a:noFill/>
          <a:ln>
            <a:noFill/>
          </a:ln>
        </p:spPr>
        <p:txBody>
          <a:bodyPr anchorCtr="0" anchor="t" bIns="34275" lIns="68575" spcFirstLastPara="1" rIns="68575" wrap="square" tIns="34275">
            <a:noAutofit/>
          </a:bodyPr>
          <a:lstStyle/>
          <a:p>
            <a:pPr indent="0" lvl="0" marL="0" marR="0" rtl="0" algn="ctr">
              <a:lnSpc>
                <a:spcPct val="95000"/>
              </a:lnSpc>
              <a:spcBef>
                <a:spcPts val="0"/>
              </a:spcBef>
              <a:spcAft>
                <a:spcPts val="0"/>
              </a:spcAft>
              <a:buClr>
                <a:srgbClr val="57565A"/>
              </a:buClr>
              <a:buSzPts val="1600"/>
              <a:buFont typeface="Open Sans Light"/>
              <a:buNone/>
            </a:pPr>
            <a:r>
              <a:rPr b="0" i="0" lang="en" sz="1600" u="none" cap="none" strike="noStrike">
                <a:solidFill>
                  <a:srgbClr val="57565A"/>
                </a:solidFill>
                <a:latin typeface="Open Sans Light"/>
                <a:ea typeface="Open Sans Light"/>
                <a:cs typeface="Open Sans Light"/>
                <a:sym typeface="Open Sans Light"/>
              </a:rPr>
              <a:t>Human Learning Process</a:t>
            </a:r>
            <a:endParaRPr sz="1100"/>
          </a:p>
        </p:txBody>
      </p:sp>
      <p:sp>
        <p:nvSpPr>
          <p:cNvPr id="720" name="Google Shape;720;p88"/>
          <p:cNvSpPr/>
          <p:nvPr/>
        </p:nvSpPr>
        <p:spPr>
          <a:xfrm>
            <a:off x="4858729" y="1283797"/>
            <a:ext cx="1569600" cy="701700"/>
          </a:xfrm>
          <a:prstGeom prst="rect">
            <a:avLst/>
          </a:prstGeom>
          <a:noFill/>
          <a:ln>
            <a:noFill/>
          </a:ln>
        </p:spPr>
        <p:txBody>
          <a:bodyPr anchorCtr="0" anchor="b" bIns="34275" lIns="68575" spcFirstLastPara="1" rIns="68575" wrap="square" tIns="34275">
            <a:noAutofit/>
          </a:bodyPr>
          <a:lstStyle/>
          <a:p>
            <a:pPr indent="0" lvl="0" marL="0" marR="0" rtl="0" algn="ctr">
              <a:lnSpc>
                <a:spcPct val="95000"/>
              </a:lnSpc>
              <a:spcBef>
                <a:spcPts val="600"/>
              </a:spcBef>
              <a:spcAft>
                <a:spcPts val="0"/>
              </a:spcAft>
              <a:buClr>
                <a:srgbClr val="57565A"/>
              </a:buClr>
              <a:buSzPts val="1600"/>
              <a:buFont typeface="Open Sans Light"/>
              <a:buNone/>
            </a:pPr>
            <a:r>
              <a:rPr lang="en" sz="1600">
                <a:solidFill>
                  <a:srgbClr val="57565A"/>
                </a:solidFill>
                <a:latin typeface="Open Sans Light"/>
                <a:ea typeface="Open Sans Light"/>
                <a:cs typeface="Open Sans Light"/>
                <a:sym typeface="Open Sans Light"/>
              </a:rPr>
              <a:t>Proposed Work</a:t>
            </a:r>
            <a:endParaRPr b="0" i="0" sz="1100" u="none" cap="none" strike="noStrike">
              <a:solidFill>
                <a:srgbClr val="57565A"/>
              </a:solidFill>
              <a:latin typeface="Open Sans Light"/>
              <a:ea typeface="Open Sans Light"/>
              <a:cs typeface="Open Sans Light"/>
              <a:sym typeface="Open Sans Light"/>
            </a:endParaRPr>
          </a:p>
        </p:txBody>
      </p:sp>
      <p:sp>
        <p:nvSpPr>
          <p:cNvPr id="721" name="Google Shape;721;p88"/>
          <p:cNvSpPr/>
          <p:nvPr/>
        </p:nvSpPr>
        <p:spPr>
          <a:xfrm>
            <a:off x="6247804" y="3187280"/>
            <a:ext cx="1569600" cy="701700"/>
          </a:xfrm>
          <a:prstGeom prst="rect">
            <a:avLst/>
          </a:prstGeom>
          <a:noFill/>
          <a:ln>
            <a:noFill/>
          </a:ln>
        </p:spPr>
        <p:txBody>
          <a:bodyPr anchorCtr="0" anchor="t" bIns="34275" lIns="68575" spcFirstLastPara="1" rIns="68575" wrap="square" tIns="34275">
            <a:noAutofit/>
          </a:bodyPr>
          <a:lstStyle/>
          <a:p>
            <a:pPr indent="0" lvl="0" marL="0" marR="0" rtl="0" algn="ctr">
              <a:lnSpc>
                <a:spcPct val="95000"/>
              </a:lnSpc>
              <a:spcBef>
                <a:spcPts val="0"/>
              </a:spcBef>
              <a:spcAft>
                <a:spcPts val="0"/>
              </a:spcAft>
              <a:buClr>
                <a:srgbClr val="57565A"/>
              </a:buClr>
              <a:buSzPts val="1600"/>
              <a:buFont typeface="Open Sans Light"/>
              <a:buNone/>
            </a:pPr>
            <a:r>
              <a:rPr b="0" i="0" lang="en" sz="1600" u="none" cap="none" strike="noStrike">
                <a:solidFill>
                  <a:srgbClr val="57565A"/>
                </a:solidFill>
                <a:latin typeface="Open Sans Light"/>
                <a:ea typeface="Open Sans Light"/>
                <a:cs typeface="Open Sans Light"/>
                <a:sym typeface="Open Sans Light"/>
              </a:rPr>
              <a:t>Evaluation</a:t>
            </a:r>
            <a:endParaRPr sz="1100"/>
          </a:p>
        </p:txBody>
      </p:sp>
      <p:sp>
        <p:nvSpPr>
          <p:cNvPr id="722" name="Google Shape;722;p88"/>
          <p:cNvSpPr/>
          <p:nvPr/>
        </p:nvSpPr>
        <p:spPr>
          <a:xfrm>
            <a:off x="7654820" y="1283797"/>
            <a:ext cx="1569600" cy="701700"/>
          </a:xfrm>
          <a:prstGeom prst="rect">
            <a:avLst/>
          </a:prstGeom>
          <a:noFill/>
          <a:ln>
            <a:noFill/>
          </a:ln>
        </p:spPr>
        <p:txBody>
          <a:bodyPr anchorCtr="0" anchor="b" bIns="34275" lIns="68575" spcFirstLastPara="1" rIns="68575" wrap="square" tIns="34275">
            <a:noAutofit/>
          </a:bodyPr>
          <a:lstStyle/>
          <a:p>
            <a:pPr indent="0" lvl="0" marL="0" marR="0" rtl="0" algn="ctr">
              <a:lnSpc>
                <a:spcPct val="95000"/>
              </a:lnSpc>
              <a:spcBef>
                <a:spcPts val="600"/>
              </a:spcBef>
              <a:spcAft>
                <a:spcPts val="0"/>
              </a:spcAft>
              <a:buClr>
                <a:srgbClr val="57565A"/>
              </a:buClr>
              <a:buSzPts val="1600"/>
              <a:buFont typeface="Open Sans Light"/>
              <a:buNone/>
            </a:pPr>
            <a:r>
              <a:rPr b="0" i="0" lang="en" sz="1600" u="none" cap="none" strike="noStrike">
                <a:solidFill>
                  <a:srgbClr val="57565A"/>
                </a:solidFill>
                <a:latin typeface="Open Sans Light"/>
                <a:ea typeface="Open Sans Light"/>
                <a:cs typeface="Open Sans Light"/>
                <a:sym typeface="Open Sans Light"/>
              </a:rPr>
              <a:t>Conclusion</a:t>
            </a:r>
            <a:endParaRPr b="0" i="0" sz="1100" u="none" cap="none" strike="noStrike">
              <a:solidFill>
                <a:srgbClr val="57565A"/>
              </a:solidFill>
              <a:latin typeface="Open Sans Light"/>
              <a:ea typeface="Open Sans Light"/>
              <a:cs typeface="Open Sans Light"/>
              <a:sym typeface="Open Sans Light"/>
            </a:endParaRPr>
          </a:p>
        </p:txBody>
      </p:sp>
      <p:pic>
        <p:nvPicPr>
          <p:cNvPr id="723" name="Google Shape;723;p88"/>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724" name="Google Shape;724;p88"/>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AGENDA</a:t>
            </a:r>
            <a:endParaRPr b="1" sz="2800">
              <a:solidFill>
                <a:srgbClr val="44485B"/>
              </a:solidFill>
              <a:latin typeface="Proxima Nova"/>
              <a:ea typeface="Proxima Nova"/>
              <a:cs typeface="Proxima Nova"/>
              <a:sym typeface="Proxima Nova"/>
            </a:endParaRPr>
          </a:p>
        </p:txBody>
      </p:sp>
      <p:sp>
        <p:nvSpPr>
          <p:cNvPr id="725" name="Google Shape;725;p88"/>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88"/>
          <p:cNvGrpSpPr/>
          <p:nvPr/>
        </p:nvGrpSpPr>
        <p:grpSpPr>
          <a:xfrm>
            <a:off x="1075006" y="2250089"/>
            <a:ext cx="795240" cy="797626"/>
            <a:chOff x="-776288" y="2445544"/>
            <a:chExt cx="600000" cy="601800"/>
          </a:xfrm>
        </p:grpSpPr>
        <p:sp>
          <p:nvSpPr>
            <p:cNvPr id="727" name="Google Shape;727;p88"/>
            <p:cNvSpPr/>
            <p:nvPr/>
          </p:nvSpPr>
          <p:spPr>
            <a:xfrm>
              <a:off x="-776288" y="2445544"/>
              <a:ext cx="600000" cy="601800"/>
            </a:xfrm>
            <a:prstGeom prst="ellipse">
              <a:avLst/>
            </a:prstGeom>
            <a:solidFill>
              <a:schemeClr val="accent1"/>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grpSp>
          <p:nvGrpSpPr>
            <p:cNvPr id="728" name="Google Shape;728;p88"/>
            <p:cNvGrpSpPr/>
            <p:nvPr/>
          </p:nvGrpSpPr>
          <p:grpSpPr>
            <a:xfrm>
              <a:off x="-606426" y="2534444"/>
              <a:ext cx="260350" cy="423863"/>
              <a:chOff x="2832100" y="2760663"/>
              <a:chExt cx="260350" cy="423863"/>
            </a:xfrm>
          </p:grpSpPr>
          <p:sp>
            <p:nvSpPr>
              <p:cNvPr id="729" name="Google Shape;729;p88"/>
              <p:cNvSpPr/>
              <p:nvPr/>
            </p:nvSpPr>
            <p:spPr>
              <a:xfrm>
                <a:off x="2898775" y="3095625"/>
                <a:ext cx="123825" cy="38100"/>
              </a:xfrm>
              <a:custGeom>
                <a:rect b="b" l="l" r="r" t="t"/>
                <a:pathLst>
                  <a:path extrusionOk="0" h="22" w="73">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0" name="Google Shape;730;p88"/>
              <p:cNvSpPr/>
              <p:nvPr/>
            </p:nvSpPr>
            <p:spPr>
              <a:xfrm>
                <a:off x="2898775" y="3127375"/>
                <a:ext cx="123825" cy="36513"/>
              </a:xfrm>
              <a:custGeom>
                <a:rect b="b" l="l" r="r" t="t"/>
                <a:pathLst>
                  <a:path extrusionOk="0" h="22" w="73">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1" name="Google Shape;731;p88"/>
              <p:cNvSpPr/>
              <p:nvPr/>
            </p:nvSpPr>
            <p:spPr>
              <a:xfrm>
                <a:off x="2921000" y="3157538"/>
                <a:ext cx="80963" cy="26988"/>
              </a:xfrm>
              <a:custGeom>
                <a:rect b="b" l="l" r="r" t="t"/>
                <a:pathLst>
                  <a:path extrusionOk="0" h="16" w="48">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2" name="Google Shape;732;p88"/>
              <p:cNvSpPr/>
              <p:nvPr/>
            </p:nvSpPr>
            <p:spPr>
              <a:xfrm>
                <a:off x="2898775" y="3065463"/>
                <a:ext cx="123825" cy="39688"/>
              </a:xfrm>
              <a:custGeom>
                <a:rect b="b" l="l" r="r" t="t"/>
                <a:pathLst>
                  <a:path extrusionOk="0" h="23" w="7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3" name="Google Shape;733;p88"/>
              <p:cNvSpPr/>
              <p:nvPr/>
            </p:nvSpPr>
            <p:spPr>
              <a:xfrm>
                <a:off x="2832100" y="2760663"/>
                <a:ext cx="260350" cy="314325"/>
              </a:xfrm>
              <a:custGeom>
                <a:rect b="b" l="l" r="r" t="t"/>
                <a:pathLst>
                  <a:path extrusionOk="0" h="185" w="154">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grpSp>
      </p:grpSp>
      <p:grpSp>
        <p:nvGrpSpPr>
          <p:cNvPr id="734" name="Google Shape;734;p88"/>
          <p:cNvGrpSpPr/>
          <p:nvPr/>
        </p:nvGrpSpPr>
        <p:grpSpPr>
          <a:xfrm>
            <a:off x="6797660" y="2396205"/>
            <a:ext cx="483937" cy="504979"/>
            <a:chOff x="3622675" y="2749550"/>
            <a:chExt cx="365125" cy="381001"/>
          </a:xfrm>
        </p:grpSpPr>
        <p:sp>
          <p:nvSpPr>
            <p:cNvPr id="735" name="Google Shape;735;p88"/>
            <p:cNvSpPr/>
            <p:nvPr/>
          </p:nvSpPr>
          <p:spPr>
            <a:xfrm>
              <a:off x="3622675" y="2749550"/>
              <a:ext cx="365125" cy="141288"/>
            </a:xfrm>
            <a:custGeom>
              <a:rect b="b" l="l" r="r" t="t"/>
              <a:pathLst>
                <a:path extrusionOk="0" h="83" w="215">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6" name="Google Shape;736;p88"/>
            <p:cNvSpPr/>
            <p:nvPr/>
          </p:nvSpPr>
          <p:spPr>
            <a:xfrm>
              <a:off x="3643313" y="3033713"/>
              <a:ext cx="323850" cy="96838"/>
            </a:xfrm>
            <a:custGeom>
              <a:rect b="b" l="l" r="r" t="t"/>
              <a:pathLst>
                <a:path extrusionOk="0" h="57" w="191">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sp>
          <p:nvSpPr>
            <p:cNvPr id="737" name="Google Shape;737;p88"/>
            <p:cNvSpPr/>
            <p:nvPr/>
          </p:nvSpPr>
          <p:spPr>
            <a:xfrm>
              <a:off x="3735388" y="2900363"/>
              <a:ext cx="200025" cy="141288"/>
            </a:xfrm>
            <a:custGeom>
              <a:rect b="b" l="l" r="r" t="t"/>
              <a:pathLst>
                <a:path extrusionOk="0" h="83" w="118">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Clr>
                  <a:schemeClr val="dk1"/>
                </a:buClr>
                <a:buSzPts val="2400"/>
                <a:buFont typeface="Open Sans Light"/>
                <a:buNone/>
              </a:pPr>
              <a:r>
                <a:t/>
              </a:r>
              <a:endParaRPr b="0" i="0" sz="2400" u="none" cap="none" strike="noStrike">
                <a:solidFill>
                  <a:srgbClr val="57565A"/>
                </a:solidFill>
                <a:latin typeface="Open Sans Light"/>
                <a:ea typeface="Open Sans Light"/>
                <a:cs typeface="Open Sans Light"/>
                <a:sym typeface="Open Sans Light"/>
              </a:endParaRPr>
            </a:p>
          </p:txBody>
        </p:sp>
      </p:grpSp>
      <p:sp>
        <p:nvSpPr>
          <p:cNvPr id="738" name="Google Shape;738;p88"/>
          <p:cNvSpPr/>
          <p:nvPr/>
        </p:nvSpPr>
        <p:spPr>
          <a:xfrm>
            <a:off x="5462074" y="2400329"/>
            <a:ext cx="370851" cy="496719"/>
          </a:xfrm>
          <a:custGeom>
            <a:rect b="b" l="l" r="r" t="t"/>
            <a:pathLst>
              <a:path extrusionOk="0" h="641" w="479">
                <a:moveTo>
                  <a:pt x="479" y="36"/>
                </a:moveTo>
                <a:cubicBezTo>
                  <a:pt x="479" y="634"/>
                  <a:pt x="479" y="634"/>
                  <a:pt x="479" y="634"/>
                </a:cubicBezTo>
                <a:cubicBezTo>
                  <a:pt x="479" y="638"/>
                  <a:pt x="476" y="641"/>
                  <a:pt x="472" y="641"/>
                </a:cubicBezTo>
                <a:cubicBezTo>
                  <a:pt x="7" y="641"/>
                  <a:pt x="7" y="641"/>
                  <a:pt x="7" y="641"/>
                </a:cubicBezTo>
                <a:cubicBezTo>
                  <a:pt x="3" y="641"/>
                  <a:pt x="0" y="638"/>
                  <a:pt x="0" y="634"/>
                </a:cubicBezTo>
                <a:cubicBezTo>
                  <a:pt x="0" y="36"/>
                  <a:pt x="0" y="36"/>
                  <a:pt x="0" y="36"/>
                </a:cubicBezTo>
                <a:cubicBezTo>
                  <a:pt x="0" y="32"/>
                  <a:pt x="3" y="29"/>
                  <a:pt x="7" y="29"/>
                </a:cubicBezTo>
                <a:cubicBezTo>
                  <a:pt x="50" y="29"/>
                  <a:pt x="50" y="29"/>
                  <a:pt x="50" y="29"/>
                </a:cubicBezTo>
                <a:cubicBezTo>
                  <a:pt x="54" y="29"/>
                  <a:pt x="57" y="32"/>
                  <a:pt x="57" y="36"/>
                </a:cubicBezTo>
                <a:cubicBezTo>
                  <a:pt x="57" y="40"/>
                  <a:pt x="54" y="43"/>
                  <a:pt x="50" y="43"/>
                </a:cubicBezTo>
                <a:cubicBezTo>
                  <a:pt x="14" y="43"/>
                  <a:pt x="14" y="43"/>
                  <a:pt x="14" y="43"/>
                </a:cubicBezTo>
                <a:cubicBezTo>
                  <a:pt x="14" y="627"/>
                  <a:pt x="14" y="627"/>
                  <a:pt x="14" y="627"/>
                </a:cubicBezTo>
                <a:cubicBezTo>
                  <a:pt x="465" y="627"/>
                  <a:pt x="465" y="627"/>
                  <a:pt x="465" y="627"/>
                </a:cubicBezTo>
                <a:cubicBezTo>
                  <a:pt x="465" y="43"/>
                  <a:pt x="465" y="43"/>
                  <a:pt x="465" y="43"/>
                </a:cubicBezTo>
                <a:cubicBezTo>
                  <a:pt x="406" y="43"/>
                  <a:pt x="406" y="43"/>
                  <a:pt x="406" y="43"/>
                </a:cubicBezTo>
                <a:cubicBezTo>
                  <a:pt x="406" y="65"/>
                  <a:pt x="406" y="65"/>
                  <a:pt x="406" y="65"/>
                </a:cubicBezTo>
                <a:cubicBezTo>
                  <a:pt x="406" y="69"/>
                  <a:pt x="403" y="72"/>
                  <a:pt x="399" y="72"/>
                </a:cubicBezTo>
                <a:cubicBezTo>
                  <a:pt x="395" y="72"/>
                  <a:pt x="392" y="69"/>
                  <a:pt x="392" y="65"/>
                </a:cubicBezTo>
                <a:cubicBezTo>
                  <a:pt x="392" y="7"/>
                  <a:pt x="392" y="7"/>
                  <a:pt x="392" y="7"/>
                </a:cubicBezTo>
                <a:cubicBezTo>
                  <a:pt x="392" y="3"/>
                  <a:pt x="395" y="0"/>
                  <a:pt x="399" y="0"/>
                </a:cubicBezTo>
                <a:cubicBezTo>
                  <a:pt x="403" y="0"/>
                  <a:pt x="406" y="3"/>
                  <a:pt x="406" y="7"/>
                </a:cubicBezTo>
                <a:cubicBezTo>
                  <a:pt x="406" y="29"/>
                  <a:pt x="406" y="29"/>
                  <a:pt x="406" y="29"/>
                </a:cubicBezTo>
                <a:cubicBezTo>
                  <a:pt x="472" y="29"/>
                  <a:pt x="472" y="29"/>
                  <a:pt x="472" y="29"/>
                </a:cubicBezTo>
                <a:cubicBezTo>
                  <a:pt x="476" y="29"/>
                  <a:pt x="479" y="32"/>
                  <a:pt x="479" y="36"/>
                </a:cubicBezTo>
                <a:close/>
                <a:moveTo>
                  <a:pt x="237" y="72"/>
                </a:moveTo>
                <a:cubicBezTo>
                  <a:pt x="241" y="72"/>
                  <a:pt x="244" y="69"/>
                  <a:pt x="244" y="65"/>
                </a:cubicBezTo>
                <a:cubicBezTo>
                  <a:pt x="244" y="43"/>
                  <a:pt x="244" y="43"/>
                  <a:pt x="244" y="43"/>
                </a:cubicBezTo>
                <a:cubicBezTo>
                  <a:pt x="266" y="43"/>
                  <a:pt x="266" y="43"/>
                  <a:pt x="266" y="43"/>
                </a:cubicBezTo>
                <a:cubicBezTo>
                  <a:pt x="269" y="43"/>
                  <a:pt x="273" y="40"/>
                  <a:pt x="273" y="36"/>
                </a:cubicBezTo>
                <a:cubicBezTo>
                  <a:pt x="273" y="32"/>
                  <a:pt x="269" y="29"/>
                  <a:pt x="266" y="29"/>
                </a:cubicBezTo>
                <a:cubicBezTo>
                  <a:pt x="244" y="29"/>
                  <a:pt x="244" y="29"/>
                  <a:pt x="244" y="29"/>
                </a:cubicBezTo>
                <a:cubicBezTo>
                  <a:pt x="244" y="7"/>
                  <a:pt x="244" y="7"/>
                  <a:pt x="244" y="7"/>
                </a:cubicBezTo>
                <a:cubicBezTo>
                  <a:pt x="244" y="3"/>
                  <a:pt x="241" y="0"/>
                  <a:pt x="237" y="0"/>
                </a:cubicBezTo>
                <a:cubicBezTo>
                  <a:pt x="233" y="0"/>
                  <a:pt x="230" y="3"/>
                  <a:pt x="230" y="7"/>
                </a:cubicBezTo>
                <a:cubicBezTo>
                  <a:pt x="230" y="65"/>
                  <a:pt x="230" y="65"/>
                  <a:pt x="230" y="65"/>
                </a:cubicBezTo>
                <a:cubicBezTo>
                  <a:pt x="230" y="69"/>
                  <a:pt x="233" y="72"/>
                  <a:pt x="237" y="72"/>
                </a:cubicBezTo>
                <a:close/>
                <a:moveTo>
                  <a:pt x="183" y="72"/>
                </a:moveTo>
                <a:cubicBezTo>
                  <a:pt x="186" y="72"/>
                  <a:pt x="190" y="69"/>
                  <a:pt x="190" y="65"/>
                </a:cubicBezTo>
                <a:cubicBezTo>
                  <a:pt x="190" y="43"/>
                  <a:pt x="190" y="43"/>
                  <a:pt x="190" y="43"/>
                </a:cubicBezTo>
                <a:cubicBezTo>
                  <a:pt x="212" y="43"/>
                  <a:pt x="212" y="43"/>
                  <a:pt x="212" y="43"/>
                </a:cubicBezTo>
                <a:cubicBezTo>
                  <a:pt x="215" y="43"/>
                  <a:pt x="219" y="40"/>
                  <a:pt x="219" y="36"/>
                </a:cubicBezTo>
                <a:cubicBezTo>
                  <a:pt x="219" y="32"/>
                  <a:pt x="215" y="29"/>
                  <a:pt x="212" y="29"/>
                </a:cubicBezTo>
                <a:cubicBezTo>
                  <a:pt x="190" y="29"/>
                  <a:pt x="190" y="29"/>
                  <a:pt x="190" y="29"/>
                </a:cubicBezTo>
                <a:cubicBezTo>
                  <a:pt x="190" y="7"/>
                  <a:pt x="190" y="7"/>
                  <a:pt x="190" y="7"/>
                </a:cubicBezTo>
                <a:cubicBezTo>
                  <a:pt x="190" y="3"/>
                  <a:pt x="186" y="0"/>
                  <a:pt x="183" y="0"/>
                </a:cubicBezTo>
                <a:cubicBezTo>
                  <a:pt x="179" y="0"/>
                  <a:pt x="176" y="3"/>
                  <a:pt x="176" y="7"/>
                </a:cubicBezTo>
                <a:cubicBezTo>
                  <a:pt x="176" y="65"/>
                  <a:pt x="176" y="65"/>
                  <a:pt x="176" y="65"/>
                </a:cubicBezTo>
                <a:cubicBezTo>
                  <a:pt x="176" y="69"/>
                  <a:pt x="179" y="72"/>
                  <a:pt x="183" y="72"/>
                </a:cubicBezTo>
                <a:close/>
                <a:moveTo>
                  <a:pt x="128" y="72"/>
                </a:moveTo>
                <a:cubicBezTo>
                  <a:pt x="132" y="72"/>
                  <a:pt x="135" y="69"/>
                  <a:pt x="135" y="65"/>
                </a:cubicBezTo>
                <a:cubicBezTo>
                  <a:pt x="135" y="43"/>
                  <a:pt x="135" y="43"/>
                  <a:pt x="135" y="43"/>
                </a:cubicBezTo>
                <a:cubicBezTo>
                  <a:pt x="157" y="43"/>
                  <a:pt x="157" y="43"/>
                  <a:pt x="157" y="43"/>
                </a:cubicBezTo>
                <a:cubicBezTo>
                  <a:pt x="161" y="43"/>
                  <a:pt x="164" y="40"/>
                  <a:pt x="164" y="36"/>
                </a:cubicBezTo>
                <a:cubicBezTo>
                  <a:pt x="164" y="32"/>
                  <a:pt x="161" y="29"/>
                  <a:pt x="157" y="29"/>
                </a:cubicBezTo>
                <a:cubicBezTo>
                  <a:pt x="135" y="29"/>
                  <a:pt x="135" y="29"/>
                  <a:pt x="135" y="29"/>
                </a:cubicBezTo>
                <a:cubicBezTo>
                  <a:pt x="135" y="7"/>
                  <a:pt x="135" y="7"/>
                  <a:pt x="135" y="7"/>
                </a:cubicBezTo>
                <a:cubicBezTo>
                  <a:pt x="135" y="3"/>
                  <a:pt x="132" y="0"/>
                  <a:pt x="128" y="0"/>
                </a:cubicBezTo>
                <a:cubicBezTo>
                  <a:pt x="125" y="0"/>
                  <a:pt x="121" y="3"/>
                  <a:pt x="121" y="7"/>
                </a:cubicBezTo>
                <a:cubicBezTo>
                  <a:pt x="121" y="65"/>
                  <a:pt x="121" y="65"/>
                  <a:pt x="121" y="65"/>
                </a:cubicBezTo>
                <a:cubicBezTo>
                  <a:pt x="121" y="69"/>
                  <a:pt x="125" y="72"/>
                  <a:pt x="128" y="72"/>
                </a:cubicBezTo>
                <a:close/>
                <a:moveTo>
                  <a:pt x="74" y="72"/>
                </a:moveTo>
                <a:cubicBezTo>
                  <a:pt x="78" y="72"/>
                  <a:pt x="81" y="69"/>
                  <a:pt x="81" y="65"/>
                </a:cubicBezTo>
                <a:cubicBezTo>
                  <a:pt x="81" y="43"/>
                  <a:pt x="81" y="43"/>
                  <a:pt x="81" y="43"/>
                </a:cubicBezTo>
                <a:cubicBezTo>
                  <a:pt x="103" y="43"/>
                  <a:pt x="103" y="43"/>
                  <a:pt x="103" y="43"/>
                </a:cubicBezTo>
                <a:cubicBezTo>
                  <a:pt x="107" y="43"/>
                  <a:pt x="110" y="40"/>
                  <a:pt x="110" y="36"/>
                </a:cubicBezTo>
                <a:cubicBezTo>
                  <a:pt x="110" y="32"/>
                  <a:pt x="107" y="29"/>
                  <a:pt x="103" y="29"/>
                </a:cubicBezTo>
                <a:cubicBezTo>
                  <a:pt x="81" y="29"/>
                  <a:pt x="81" y="29"/>
                  <a:pt x="81" y="29"/>
                </a:cubicBezTo>
                <a:cubicBezTo>
                  <a:pt x="81" y="7"/>
                  <a:pt x="81" y="7"/>
                  <a:pt x="81" y="7"/>
                </a:cubicBezTo>
                <a:cubicBezTo>
                  <a:pt x="81" y="3"/>
                  <a:pt x="78" y="0"/>
                  <a:pt x="74" y="0"/>
                </a:cubicBezTo>
                <a:cubicBezTo>
                  <a:pt x="71" y="0"/>
                  <a:pt x="67" y="3"/>
                  <a:pt x="67" y="7"/>
                </a:cubicBezTo>
                <a:cubicBezTo>
                  <a:pt x="67" y="65"/>
                  <a:pt x="67" y="65"/>
                  <a:pt x="67" y="65"/>
                </a:cubicBezTo>
                <a:cubicBezTo>
                  <a:pt x="67" y="69"/>
                  <a:pt x="71" y="72"/>
                  <a:pt x="74" y="72"/>
                </a:cubicBezTo>
                <a:close/>
                <a:moveTo>
                  <a:pt x="345" y="72"/>
                </a:moveTo>
                <a:cubicBezTo>
                  <a:pt x="349" y="72"/>
                  <a:pt x="352" y="69"/>
                  <a:pt x="352" y="65"/>
                </a:cubicBezTo>
                <a:cubicBezTo>
                  <a:pt x="352" y="43"/>
                  <a:pt x="352" y="43"/>
                  <a:pt x="352" y="43"/>
                </a:cubicBezTo>
                <a:cubicBezTo>
                  <a:pt x="374" y="43"/>
                  <a:pt x="374" y="43"/>
                  <a:pt x="374" y="43"/>
                </a:cubicBezTo>
                <a:cubicBezTo>
                  <a:pt x="378" y="43"/>
                  <a:pt x="381" y="40"/>
                  <a:pt x="381" y="36"/>
                </a:cubicBezTo>
                <a:cubicBezTo>
                  <a:pt x="381" y="32"/>
                  <a:pt x="378" y="29"/>
                  <a:pt x="374" y="29"/>
                </a:cubicBezTo>
                <a:cubicBezTo>
                  <a:pt x="352" y="29"/>
                  <a:pt x="352" y="29"/>
                  <a:pt x="352" y="29"/>
                </a:cubicBezTo>
                <a:cubicBezTo>
                  <a:pt x="352" y="7"/>
                  <a:pt x="352" y="7"/>
                  <a:pt x="352" y="7"/>
                </a:cubicBezTo>
                <a:cubicBezTo>
                  <a:pt x="352" y="3"/>
                  <a:pt x="349" y="0"/>
                  <a:pt x="345" y="0"/>
                </a:cubicBezTo>
                <a:cubicBezTo>
                  <a:pt x="341" y="0"/>
                  <a:pt x="338" y="3"/>
                  <a:pt x="338" y="7"/>
                </a:cubicBezTo>
                <a:cubicBezTo>
                  <a:pt x="338" y="65"/>
                  <a:pt x="338" y="65"/>
                  <a:pt x="338" y="65"/>
                </a:cubicBezTo>
                <a:cubicBezTo>
                  <a:pt x="338" y="69"/>
                  <a:pt x="341" y="72"/>
                  <a:pt x="345" y="72"/>
                </a:cubicBezTo>
                <a:close/>
                <a:moveTo>
                  <a:pt x="291" y="72"/>
                </a:moveTo>
                <a:cubicBezTo>
                  <a:pt x="295" y="72"/>
                  <a:pt x="298" y="69"/>
                  <a:pt x="298" y="65"/>
                </a:cubicBezTo>
                <a:cubicBezTo>
                  <a:pt x="298" y="43"/>
                  <a:pt x="298" y="43"/>
                  <a:pt x="298" y="43"/>
                </a:cubicBezTo>
                <a:cubicBezTo>
                  <a:pt x="320" y="43"/>
                  <a:pt x="320" y="43"/>
                  <a:pt x="320" y="43"/>
                </a:cubicBezTo>
                <a:cubicBezTo>
                  <a:pt x="324" y="43"/>
                  <a:pt x="327" y="40"/>
                  <a:pt x="327" y="36"/>
                </a:cubicBezTo>
                <a:cubicBezTo>
                  <a:pt x="327" y="32"/>
                  <a:pt x="324" y="29"/>
                  <a:pt x="320" y="29"/>
                </a:cubicBezTo>
                <a:cubicBezTo>
                  <a:pt x="298" y="29"/>
                  <a:pt x="298" y="29"/>
                  <a:pt x="298" y="29"/>
                </a:cubicBezTo>
                <a:cubicBezTo>
                  <a:pt x="298" y="7"/>
                  <a:pt x="298" y="7"/>
                  <a:pt x="298" y="7"/>
                </a:cubicBezTo>
                <a:cubicBezTo>
                  <a:pt x="298" y="3"/>
                  <a:pt x="295" y="0"/>
                  <a:pt x="291" y="0"/>
                </a:cubicBezTo>
                <a:cubicBezTo>
                  <a:pt x="287" y="0"/>
                  <a:pt x="284" y="3"/>
                  <a:pt x="284" y="7"/>
                </a:cubicBezTo>
                <a:cubicBezTo>
                  <a:pt x="284" y="65"/>
                  <a:pt x="284" y="65"/>
                  <a:pt x="284" y="65"/>
                </a:cubicBezTo>
                <a:cubicBezTo>
                  <a:pt x="284" y="69"/>
                  <a:pt x="287" y="72"/>
                  <a:pt x="291" y="72"/>
                </a:cubicBezTo>
                <a:close/>
                <a:moveTo>
                  <a:pt x="399" y="547"/>
                </a:moveTo>
                <a:cubicBezTo>
                  <a:pt x="80" y="547"/>
                  <a:pt x="80" y="547"/>
                  <a:pt x="80" y="547"/>
                </a:cubicBezTo>
                <a:cubicBezTo>
                  <a:pt x="76" y="547"/>
                  <a:pt x="73" y="550"/>
                  <a:pt x="73" y="554"/>
                </a:cubicBezTo>
                <a:cubicBezTo>
                  <a:pt x="73" y="558"/>
                  <a:pt x="76" y="561"/>
                  <a:pt x="80" y="561"/>
                </a:cubicBezTo>
                <a:cubicBezTo>
                  <a:pt x="399" y="561"/>
                  <a:pt x="399" y="561"/>
                  <a:pt x="399" y="561"/>
                </a:cubicBezTo>
                <a:cubicBezTo>
                  <a:pt x="403" y="561"/>
                  <a:pt x="406" y="558"/>
                  <a:pt x="406" y="554"/>
                </a:cubicBezTo>
                <a:cubicBezTo>
                  <a:pt x="406" y="550"/>
                  <a:pt x="403" y="547"/>
                  <a:pt x="399" y="547"/>
                </a:cubicBezTo>
                <a:close/>
                <a:moveTo>
                  <a:pt x="399" y="488"/>
                </a:moveTo>
                <a:cubicBezTo>
                  <a:pt x="80" y="488"/>
                  <a:pt x="80" y="488"/>
                  <a:pt x="80" y="488"/>
                </a:cubicBezTo>
                <a:cubicBezTo>
                  <a:pt x="76" y="488"/>
                  <a:pt x="73" y="491"/>
                  <a:pt x="73" y="495"/>
                </a:cubicBezTo>
                <a:cubicBezTo>
                  <a:pt x="73" y="499"/>
                  <a:pt x="76" y="502"/>
                  <a:pt x="80" y="502"/>
                </a:cubicBezTo>
                <a:cubicBezTo>
                  <a:pt x="399" y="502"/>
                  <a:pt x="399" y="502"/>
                  <a:pt x="399" y="502"/>
                </a:cubicBezTo>
                <a:cubicBezTo>
                  <a:pt x="403" y="502"/>
                  <a:pt x="406" y="499"/>
                  <a:pt x="406" y="495"/>
                </a:cubicBezTo>
                <a:cubicBezTo>
                  <a:pt x="406" y="491"/>
                  <a:pt x="403" y="488"/>
                  <a:pt x="399" y="488"/>
                </a:cubicBezTo>
                <a:close/>
                <a:moveTo>
                  <a:pt x="399" y="428"/>
                </a:moveTo>
                <a:cubicBezTo>
                  <a:pt x="80" y="428"/>
                  <a:pt x="80" y="428"/>
                  <a:pt x="80" y="428"/>
                </a:cubicBezTo>
                <a:cubicBezTo>
                  <a:pt x="76" y="428"/>
                  <a:pt x="73" y="431"/>
                  <a:pt x="73" y="435"/>
                </a:cubicBezTo>
                <a:cubicBezTo>
                  <a:pt x="73" y="439"/>
                  <a:pt x="76" y="442"/>
                  <a:pt x="80" y="442"/>
                </a:cubicBezTo>
                <a:cubicBezTo>
                  <a:pt x="399" y="442"/>
                  <a:pt x="399" y="442"/>
                  <a:pt x="399" y="442"/>
                </a:cubicBezTo>
                <a:cubicBezTo>
                  <a:pt x="403" y="442"/>
                  <a:pt x="406" y="439"/>
                  <a:pt x="406" y="435"/>
                </a:cubicBezTo>
                <a:cubicBezTo>
                  <a:pt x="406" y="431"/>
                  <a:pt x="403" y="428"/>
                  <a:pt x="399" y="428"/>
                </a:cubicBezTo>
                <a:close/>
                <a:moveTo>
                  <a:pt x="399" y="369"/>
                </a:moveTo>
                <a:cubicBezTo>
                  <a:pt x="80" y="369"/>
                  <a:pt x="80" y="369"/>
                  <a:pt x="80" y="369"/>
                </a:cubicBezTo>
                <a:cubicBezTo>
                  <a:pt x="76" y="369"/>
                  <a:pt x="73" y="372"/>
                  <a:pt x="73" y="376"/>
                </a:cubicBezTo>
                <a:cubicBezTo>
                  <a:pt x="73" y="380"/>
                  <a:pt x="76" y="383"/>
                  <a:pt x="80" y="383"/>
                </a:cubicBezTo>
                <a:cubicBezTo>
                  <a:pt x="399" y="383"/>
                  <a:pt x="399" y="383"/>
                  <a:pt x="399" y="383"/>
                </a:cubicBezTo>
                <a:cubicBezTo>
                  <a:pt x="403" y="383"/>
                  <a:pt x="406" y="380"/>
                  <a:pt x="406" y="376"/>
                </a:cubicBezTo>
                <a:cubicBezTo>
                  <a:pt x="406" y="372"/>
                  <a:pt x="403" y="369"/>
                  <a:pt x="399" y="369"/>
                </a:cubicBezTo>
                <a:close/>
                <a:moveTo>
                  <a:pt x="399" y="310"/>
                </a:moveTo>
                <a:cubicBezTo>
                  <a:pt x="80" y="310"/>
                  <a:pt x="80" y="310"/>
                  <a:pt x="80" y="310"/>
                </a:cubicBezTo>
                <a:cubicBezTo>
                  <a:pt x="76" y="310"/>
                  <a:pt x="73" y="313"/>
                  <a:pt x="73" y="317"/>
                </a:cubicBezTo>
                <a:cubicBezTo>
                  <a:pt x="73" y="320"/>
                  <a:pt x="76" y="324"/>
                  <a:pt x="80" y="324"/>
                </a:cubicBezTo>
                <a:cubicBezTo>
                  <a:pt x="399" y="324"/>
                  <a:pt x="399" y="324"/>
                  <a:pt x="399" y="324"/>
                </a:cubicBezTo>
                <a:cubicBezTo>
                  <a:pt x="403" y="324"/>
                  <a:pt x="406" y="320"/>
                  <a:pt x="406" y="317"/>
                </a:cubicBezTo>
                <a:cubicBezTo>
                  <a:pt x="406" y="313"/>
                  <a:pt x="403" y="310"/>
                  <a:pt x="399" y="310"/>
                </a:cubicBezTo>
                <a:close/>
                <a:moveTo>
                  <a:pt x="399" y="250"/>
                </a:moveTo>
                <a:cubicBezTo>
                  <a:pt x="80" y="250"/>
                  <a:pt x="80" y="250"/>
                  <a:pt x="80" y="250"/>
                </a:cubicBezTo>
                <a:cubicBezTo>
                  <a:pt x="76" y="250"/>
                  <a:pt x="73" y="253"/>
                  <a:pt x="73" y="257"/>
                </a:cubicBezTo>
                <a:cubicBezTo>
                  <a:pt x="73" y="261"/>
                  <a:pt x="76" y="264"/>
                  <a:pt x="80" y="264"/>
                </a:cubicBezTo>
                <a:cubicBezTo>
                  <a:pt x="399" y="264"/>
                  <a:pt x="399" y="264"/>
                  <a:pt x="399" y="264"/>
                </a:cubicBezTo>
                <a:cubicBezTo>
                  <a:pt x="403" y="264"/>
                  <a:pt x="406" y="261"/>
                  <a:pt x="406" y="257"/>
                </a:cubicBezTo>
                <a:cubicBezTo>
                  <a:pt x="406" y="253"/>
                  <a:pt x="403" y="250"/>
                  <a:pt x="399" y="250"/>
                </a:cubicBezTo>
                <a:close/>
                <a:moveTo>
                  <a:pt x="399" y="191"/>
                </a:moveTo>
                <a:cubicBezTo>
                  <a:pt x="80" y="191"/>
                  <a:pt x="80" y="191"/>
                  <a:pt x="80" y="191"/>
                </a:cubicBezTo>
                <a:cubicBezTo>
                  <a:pt x="76" y="191"/>
                  <a:pt x="73" y="194"/>
                  <a:pt x="73" y="198"/>
                </a:cubicBezTo>
                <a:cubicBezTo>
                  <a:pt x="73" y="202"/>
                  <a:pt x="76" y="205"/>
                  <a:pt x="80" y="205"/>
                </a:cubicBezTo>
                <a:cubicBezTo>
                  <a:pt x="399" y="205"/>
                  <a:pt x="399" y="205"/>
                  <a:pt x="399" y="205"/>
                </a:cubicBezTo>
                <a:cubicBezTo>
                  <a:pt x="403" y="205"/>
                  <a:pt x="406" y="202"/>
                  <a:pt x="406" y="198"/>
                </a:cubicBezTo>
                <a:cubicBezTo>
                  <a:pt x="406" y="194"/>
                  <a:pt x="403" y="191"/>
                  <a:pt x="399" y="191"/>
                </a:cubicBezTo>
                <a:close/>
                <a:moveTo>
                  <a:pt x="399" y="131"/>
                </a:moveTo>
                <a:cubicBezTo>
                  <a:pt x="80" y="131"/>
                  <a:pt x="80" y="131"/>
                  <a:pt x="80" y="131"/>
                </a:cubicBezTo>
                <a:cubicBezTo>
                  <a:pt x="76" y="131"/>
                  <a:pt x="73" y="134"/>
                  <a:pt x="73" y="138"/>
                </a:cubicBezTo>
                <a:cubicBezTo>
                  <a:pt x="73" y="142"/>
                  <a:pt x="76" y="145"/>
                  <a:pt x="80" y="145"/>
                </a:cubicBezTo>
                <a:cubicBezTo>
                  <a:pt x="399" y="145"/>
                  <a:pt x="399" y="145"/>
                  <a:pt x="399" y="145"/>
                </a:cubicBezTo>
                <a:cubicBezTo>
                  <a:pt x="403" y="145"/>
                  <a:pt x="406" y="142"/>
                  <a:pt x="406" y="138"/>
                </a:cubicBezTo>
                <a:cubicBezTo>
                  <a:pt x="406" y="134"/>
                  <a:pt x="403" y="131"/>
                  <a:pt x="399" y="131"/>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88"/>
          <p:cNvSpPr/>
          <p:nvPr/>
        </p:nvSpPr>
        <p:spPr>
          <a:xfrm>
            <a:off x="8280726" y="2408696"/>
            <a:ext cx="303573" cy="479985"/>
          </a:xfrm>
          <a:custGeom>
            <a:rect b="b" l="l" r="r" t="t"/>
            <a:pathLst>
              <a:path extrusionOk="0" h="620" w="392">
                <a:moveTo>
                  <a:pt x="341" y="305"/>
                </a:moveTo>
                <a:cubicBezTo>
                  <a:pt x="345" y="308"/>
                  <a:pt x="345" y="313"/>
                  <a:pt x="341" y="317"/>
                </a:cubicBezTo>
                <a:cubicBezTo>
                  <a:pt x="181" y="479"/>
                  <a:pt x="181" y="479"/>
                  <a:pt x="181" y="479"/>
                </a:cubicBezTo>
                <a:cubicBezTo>
                  <a:pt x="180" y="481"/>
                  <a:pt x="178" y="482"/>
                  <a:pt x="175" y="482"/>
                </a:cubicBezTo>
                <a:cubicBezTo>
                  <a:pt x="175" y="482"/>
                  <a:pt x="175" y="482"/>
                  <a:pt x="175" y="482"/>
                </a:cubicBezTo>
                <a:cubicBezTo>
                  <a:pt x="173" y="482"/>
                  <a:pt x="171" y="481"/>
                  <a:pt x="170" y="479"/>
                </a:cubicBezTo>
                <a:cubicBezTo>
                  <a:pt x="76" y="385"/>
                  <a:pt x="76" y="385"/>
                  <a:pt x="76" y="385"/>
                </a:cubicBezTo>
                <a:cubicBezTo>
                  <a:pt x="73" y="382"/>
                  <a:pt x="73" y="377"/>
                  <a:pt x="76" y="374"/>
                </a:cubicBezTo>
                <a:cubicBezTo>
                  <a:pt x="79" y="371"/>
                  <a:pt x="84" y="371"/>
                  <a:pt x="87" y="374"/>
                </a:cubicBezTo>
                <a:cubicBezTo>
                  <a:pt x="175" y="462"/>
                  <a:pt x="175" y="462"/>
                  <a:pt x="175" y="462"/>
                </a:cubicBezTo>
                <a:cubicBezTo>
                  <a:pt x="330" y="305"/>
                  <a:pt x="330" y="305"/>
                  <a:pt x="330" y="305"/>
                </a:cubicBezTo>
                <a:cubicBezTo>
                  <a:pt x="333" y="302"/>
                  <a:pt x="338" y="302"/>
                  <a:pt x="341" y="305"/>
                </a:cubicBezTo>
                <a:close/>
                <a:moveTo>
                  <a:pt x="392" y="143"/>
                </a:moveTo>
                <a:cubicBezTo>
                  <a:pt x="392" y="585"/>
                  <a:pt x="392" y="585"/>
                  <a:pt x="392" y="585"/>
                </a:cubicBezTo>
                <a:cubicBezTo>
                  <a:pt x="392" y="604"/>
                  <a:pt x="376" y="620"/>
                  <a:pt x="357" y="620"/>
                </a:cubicBezTo>
                <a:cubicBezTo>
                  <a:pt x="35" y="620"/>
                  <a:pt x="35" y="620"/>
                  <a:pt x="35" y="620"/>
                </a:cubicBezTo>
                <a:cubicBezTo>
                  <a:pt x="16" y="620"/>
                  <a:pt x="0" y="604"/>
                  <a:pt x="0" y="585"/>
                </a:cubicBezTo>
                <a:cubicBezTo>
                  <a:pt x="0" y="143"/>
                  <a:pt x="0" y="143"/>
                  <a:pt x="0" y="143"/>
                </a:cubicBezTo>
                <a:cubicBezTo>
                  <a:pt x="0" y="123"/>
                  <a:pt x="16" y="107"/>
                  <a:pt x="35" y="107"/>
                </a:cubicBezTo>
                <a:cubicBezTo>
                  <a:pt x="70" y="107"/>
                  <a:pt x="70" y="107"/>
                  <a:pt x="70" y="107"/>
                </a:cubicBezTo>
                <a:cubicBezTo>
                  <a:pt x="70" y="102"/>
                  <a:pt x="70" y="102"/>
                  <a:pt x="70" y="102"/>
                </a:cubicBezTo>
                <a:cubicBezTo>
                  <a:pt x="70" y="82"/>
                  <a:pt x="86" y="66"/>
                  <a:pt x="105" y="66"/>
                </a:cubicBezTo>
                <a:cubicBezTo>
                  <a:pt x="133" y="66"/>
                  <a:pt x="133" y="66"/>
                  <a:pt x="133" y="66"/>
                </a:cubicBezTo>
                <a:cubicBezTo>
                  <a:pt x="133" y="48"/>
                  <a:pt x="133" y="48"/>
                  <a:pt x="133" y="48"/>
                </a:cubicBezTo>
                <a:cubicBezTo>
                  <a:pt x="133" y="22"/>
                  <a:pt x="155" y="0"/>
                  <a:pt x="182" y="0"/>
                </a:cubicBezTo>
                <a:cubicBezTo>
                  <a:pt x="218" y="0"/>
                  <a:pt x="218" y="0"/>
                  <a:pt x="218" y="0"/>
                </a:cubicBezTo>
                <a:cubicBezTo>
                  <a:pt x="245" y="0"/>
                  <a:pt x="267" y="22"/>
                  <a:pt x="267" y="48"/>
                </a:cubicBezTo>
                <a:cubicBezTo>
                  <a:pt x="267" y="66"/>
                  <a:pt x="267" y="66"/>
                  <a:pt x="267" y="66"/>
                </a:cubicBezTo>
                <a:cubicBezTo>
                  <a:pt x="294" y="66"/>
                  <a:pt x="294" y="66"/>
                  <a:pt x="294" y="66"/>
                </a:cubicBezTo>
                <a:cubicBezTo>
                  <a:pt x="314" y="66"/>
                  <a:pt x="330" y="82"/>
                  <a:pt x="330" y="102"/>
                </a:cubicBezTo>
                <a:cubicBezTo>
                  <a:pt x="330" y="107"/>
                  <a:pt x="330" y="107"/>
                  <a:pt x="330" y="107"/>
                </a:cubicBezTo>
                <a:cubicBezTo>
                  <a:pt x="357" y="107"/>
                  <a:pt x="357" y="107"/>
                  <a:pt x="357" y="107"/>
                </a:cubicBezTo>
                <a:cubicBezTo>
                  <a:pt x="376" y="107"/>
                  <a:pt x="392" y="123"/>
                  <a:pt x="392" y="143"/>
                </a:cubicBezTo>
                <a:close/>
                <a:moveTo>
                  <a:pt x="86" y="129"/>
                </a:moveTo>
                <a:cubicBezTo>
                  <a:pt x="86" y="139"/>
                  <a:pt x="95" y="148"/>
                  <a:pt x="105" y="148"/>
                </a:cubicBezTo>
                <a:cubicBezTo>
                  <a:pt x="294" y="148"/>
                  <a:pt x="294" y="148"/>
                  <a:pt x="294" y="148"/>
                </a:cubicBezTo>
                <a:cubicBezTo>
                  <a:pt x="305" y="148"/>
                  <a:pt x="314" y="139"/>
                  <a:pt x="314" y="129"/>
                </a:cubicBezTo>
                <a:cubicBezTo>
                  <a:pt x="314" y="102"/>
                  <a:pt x="314" y="102"/>
                  <a:pt x="314" y="102"/>
                </a:cubicBezTo>
                <a:cubicBezTo>
                  <a:pt x="314" y="91"/>
                  <a:pt x="305" y="82"/>
                  <a:pt x="294" y="82"/>
                </a:cubicBezTo>
                <a:cubicBezTo>
                  <a:pt x="259" y="82"/>
                  <a:pt x="259" y="82"/>
                  <a:pt x="259" y="82"/>
                </a:cubicBezTo>
                <a:cubicBezTo>
                  <a:pt x="254" y="82"/>
                  <a:pt x="251" y="79"/>
                  <a:pt x="251" y="74"/>
                </a:cubicBezTo>
                <a:cubicBezTo>
                  <a:pt x="251" y="48"/>
                  <a:pt x="251" y="48"/>
                  <a:pt x="251" y="48"/>
                </a:cubicBezTo>
                <a:cubicBezTo>
                  <a:pt x="251" y="30"/>
                  <a:pt x="236" y="16"/>
                  <a:pt x="218" y="16"/>
                </a:cubicBezTo>
                <a:cubicBezTo>
                  <a:pt x="182" y="16"/>
                  <a:pt x="182" y="16"/>
                  <a:pt x="182" y="16"/>
                </a:cubicBezTo>
                <a:cubicBezTo>
                  <a:pt x="164" y="16"/>
                  <a:pt x="149" y="30"/>
                  <a:pt x="149" y="48"/>
                </a:cubicBezTo>
                <a:cubicBezTo>
                  <a:pt x="149" y="74"/>
                  <a:pt x="149" y="74"/>
                  <a:pt x="149" y="74"/>
                </a:cubicBezTo>
                <a:cubicBezTo>
                  <a:pt x="149" y="79"/>
                  <a:pt x="146" y="82"/>
                  <a:pt x="141" y="82"/>
                </a:cubicBezTo>
                <a:cubicBezTo>
                  <a:pt x="105" y="82"/>
                  <a:pt x="105" y="82"/>
                  <a:pt x="105" y="82"/>
                </a:cubicBezTo>
                <a:cubicBezTo>
                  <a:pt x="95" y="82"/>
                  <a:pt x="86" y="91"/>
                  <a:pt x="86" y="102"/>
                </a:cubicBezTo>
                <a:lnTo>
                  <a:pt x="86" y="129"/>
                </a:lnTo>
                <a:close/>
                <a:moveTo>
                  <a:pt x="376" y="143"/>
                </a:moveTo>
                <a:cubicBezTo>
                  <a:pt x="376" y="132"/>
                  <a:pt x="368" y="123"/>
                  <a:pt x="357" y="123"/>
                </a:cubicBezTo>
                <a:cubicBezTo>
                  <a:pt x="330" y="123"/>
                  <a:pt x="330" y="123"/>
                  <a:pt x="330" y="123"/>
                </a:cubicBezTo>
                <a:cubicBezTo>
                  <a:pt x="330" y="129"/>
                  <a:pt x="330" y="129"/>
                  <a:pt x="330" y="129"/>
                </a:cubicBezTo>
                <a:cubicBezTo>
                  <a:pt x="330" y="148"/>
                  <a:pt x="314" y="164"/>
                  <a:pt x="294" y="164"/>
                </a:cubicBezTo>
                <a:cubicBezTo>
                  <a:pt x="105" y="164"/>
                  <a:pt x="105" y="164"/>
                  <a:pt x="105" y="164"/>
                </a:cubicBezTo>
                <a:cubicBezTo>
                  <a:pt x="86" y="164"/>
                  <a:pt x="70" y="148"/>
                  <a:pt x="70" y="129"/>
                </a:cubicBezTo>
                <a:cubicBezTo>
                  <a:pt x="70" y="123"/>
                  <a:pt x="70" y="123"/>
                  <a:pt x="70" y="123"/>
                </a:cubicBezTo>
                <a:cubicBezTo>
                  <a:pt x="35" y="123"/>
                  <a:pt x="35" y="123"/>
                  <a:pt x="35" y="123"/>
                </a:cubicBezTo>
                <a:cubicBezTo>
                  <a:pt x="24" y="123"/>
                  <a:pt x="16" y="132"/>
                  <a:pt x="16" y="143"/>
                </a:cubicBezTo>
                <a:cubicBezTo>
                  <a:pt x="16" y="585"/>
                  <a:pt x="16" y="585"/>
                  <a:pt x="16" y="585"/>
                </a:cubicBezTo>
                <a:cubicBezTo>
                  <a:pt x="16" y="596"/>
                  <a:pt x="24" y="604"/>
                  <a:pt x="35" y="604"/>
                </a:cubicBezTo>
                <a:cubicBezTo>
                  <a:pt x="357" y="604"/>
                  <a:pt x="357" y="604"/>
                  <a:pt x="357" y="604"/>
                </a:cubicBezTo>
                <a:cubicBezTo>
                  <a:pt x="368" y="604"/>
                  <a:pt x="376" y="596"/>
                  <a:pt x="376" y="585"/>
                </a:cubicBezTo>
                <a:lnTo>
                  <a:pt x="376" y="143"/>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88"/>
          <p:cNvSpPr/>
          <p:nvPr/>
        </p:nvSpPr>
        <p:spPr>
          <a:xfrm>
            <a:off x="2609882" y="2404263"/>
            <a:ext cx="438793" cy="489304"/>
          </a:xfrm>
          <a:custGeom>
            <a:rect b="b" l="l" r="r" t="t"/>
            <a:pathLst>
              <a:path extrusionOk="0" h="632" w="566">
                <a:moveTo>
                  <a:pt x="438" y="135"/>
                </a:moveTo>
                <a:cubicBezTo>
                  <a:pt x="559" y="135"/>
                  <a:pt x="559" y="135"/>
                  <a:pt x="559" y="135"/>
                </a:cubicBezTo>
                <a:cubicBezTo>
                  <a:pt x="562" y="135"/>
                  <a:pt x="566" y="132"/>
                  <a:pt x="566" y="128"/>
                </a:cubicBezTo>
                <a:cubicBezTo>
                  <a:pt x="566" y="7"/>
                  <a:pt x="566" y="7"/>
                  <a:pt x="566" y="7"/>
                </a:cubicBezTo>
                <a:cubicBezTo>
                  <a:pt x="566" y="3"/>
                  <a:pt x="562" y="0"/>
                  <a:pt x="559" y="0"/>
                </a:cubicBezTo>
                <a:cubicBezTo>
                  <a:pt x="438" y="0"/>
                  <a:pt x="438" y="0"/>
                  <a:pt x="438" y="0"/>
                </a:cubicBezTo>
                <a:cubicBezTo>
                  <a:pt x="434" y="0"/>
                  <a:pt x="431" y="3"/>
                  <a:pt x="431" y="7"/>
                </a:cubicBezTo>
                <a:cubicBezTo>
                  <a:pt x="431" y="60"/>
                  <a:pt x="431" y="60"/>
                  <a:pt x="431" y="60"/>
                </a:cubicBezTo>
                <a:cubicBezTo>
                  <a:pt x="390" y="60"/>
                  <a:pt x="390" y="60"/>
                  <a:pt x="390" y="60"/>
                </a:cubicBezTo>
                <a:cubicBezTo>
                  <a:pt x="386" y="60"/>
                  <a:pt x="383" y="63"/>
                  <a:pt x="383" y="67"/>
                </a:cubicBezTo>
                <a:cubicBezTo>
                  <a:pt x="383" y="148"/>
                  <a:pt x="383" y="148"/>
                  <a:pt x="383" y="148"/>
                </a:cubicBezTo>
                <a:cubicBezTo>
                  <a:pt x="347" y="148"/>
                  <a:pt x="347" y="148"/>
                  <a:pt x="347" y="148"/>
                </a:cubicBezTo>
                <a:cubicBezTo>
                  <a:pt x="347" y="94"/>
                  <a:pt x="347" y="94"/>
                  <a:pt x="347" y="94"/>
                </a:cubicBezTo>
                <a:cubicBezTo>
                  <a:pt x="347" y="90"/>
                  <a:pt x="344" y="87"/>
                  <a:pt x="340" y="87"/>
                </a:cubicBezTo>
                <a:cubicBezTo>
                  <a:pt x="219" y="87"/>
                  <a:pt x="219" y="87"/>
                  <a:pt x="219" y="87"/>
                </a:cubicBezTo>
                <a:cubicBezTo>
                  <a:pt x="215" y="87"/>
                  <a:pt x="212" y="90"/>
                  <a:pt x="212" y="94"/>
                </a:cubicBezTo>
                <a:cubicBezTo>
                  <a:pt x="212" y="148"/>
                  <a:pt x="212" y="148"/>
                  <a:pt x="212" y="148"/>
                </a:cubicBezTo>
                <a:cubicBezTo>
                  <a:pt x="176" y="148"/>
                  <a:pt x="176" y="148"/>
                  <a:pt x="176" y="148"/>
                </a:cubicBezTo>
                <a:cubicBezTo>
                  <a:pt x="172" y="148"/>
                  <a:pt x="169" y="151"/>
                  <a:pt x="169" y="155"/>
                </a:cubicBezTo>
                <a:cubicBezTo>
                  <a:pt x="169" y="309"/>
                  <a:pt x="169" y="309"/>
                  <a:pt x="169" y="309"/>
                </a:cubicBezTo>
                <a:cubicBezTo>
                  <a:pt x="135" y="309"/>
                  <a:pt x="135" y="309"/>
                  <a:pt x="135" y="309"/>
                </a:cubicBezTo>
                <a:cubicBezTo>
                  <a:pt x="135" y="256"/>
                  <a:pt x="135" y="256"/>
                  <a:pt x="135" y="256"/>
                </a:cubicBezTo>
                <a:cubicBezTo>
                  <a:pt x="135" y="252"/>
                  <a:pt x="132" y="249"/>
                  <a:pt x="128" y="249"/>
                </a:cubicBezTo>
                <a:cubicBezTo>
                  <a:pt x="7" y="249"/>
                  <a:pt x="7" y="249"/>
                  <a:pt x="7" y="249"/>
                </a:cubicBezTo>
                <a:cubicBezTo>
                  <a:pt x="3" y="249"/>
                  <a:pt x="0" y="252"/>
                  <a:pt x="0" y="256"/>
                </a:cubicBezTo>
                <a:cubicBezTo>
                  <a:pt x="0" y="377"/>
                  <a:pt x="0" y="377"/>
                  <a:pt x="0" y="377"/>
                </a:cubicBezTo>
                <a:cubicBezTo>
                  <a:pt x="0" y="381"/>
                  <a:pt x="3" y="384"/>
                  <a:pt x="7" y="384"/>
                </a:cubicBezTo>
                <a:cubicBezTo>
                  <a:pt x="128" y="384"/>
                  <a:pt x="128" y="384"/>
                  <a:pt x="128" y="384"/>
                </a:cubicBezTo>
                <a:cubicBezTo>
                  <a:pt x="132" y="384"/>
                  <a:pt x="135" y="381"/>
                  <a:pt x="135" y="377"/>
                </a:cubicBezTo>
                <a:cubicBezTo>
                  <a:pt x="135" y="323"/>
                  <a:pt x="135" y="323"/>
                  <a:pt x="135" y="323"/>
                </a:cubicBezTo>
                <a:cubicBezTo>
                  <a:pt x="169" y="323"/>
                  <a:pt x="169" y="323"/>
                  <a:pt x="169" y="323"/>
                </a:cubicBezTo>
                <a:cubicBezTo>
                  <a:pt x="169" y="478"/>
                  <a:pt x="169" y="478"/>
                  <a:pt x="169" y="478"/>
                </a:cubicBezTo>
                <a:cubicBezTo>
                  <a:pt x="169" y="481"/>
                  <a:pt x="172" y="485"/>
                  <a:pt x="176" y="485"/>
                </a:cubicBezTo>
                <a:cubicBezTo>
                  <a:pt x="212" y="485"/>
                  <a:pt x="212" y="485"/>
                  <a:pt x="212" y="485"/>
                </a:cubicBezTo>
                <a:cubicBezTo>
                  <a:pt x="212" y="538"/>
                  <a:pt x="212" y="538"/>
                  <a:pt x="212" y="538"/>
                </a:cubicBezTo>
                <a:cubicBezTo>
                  <a:pt x="212" y="542"/>
                  <a:pt x="215" y="545"/>
                  <a:pt x="219" y="545"/>
                </a:cubicBezTo>
                <a:cubicBezTo>
                  <a:pt x="340" y="545"/>
                  <a:pt x="340" y="545"/>
                  <a:pt x="340" y="545"/>
                </a:cubicBezTo>
                <a:cubicBezTo>
                  <a:pt x="344" y="545"/>
                  <a:pt x="347" y="542"/>
                  <a:pt x="347" y="538"/>
                </a:cubicBezTo>
                <a:cubicBezTo>
                  <a:pt x="347" y="485"/>
                  <a:pt x="347" y="485"/>
                  <a:pt x="347" y="485"/>
                </a:cubicBezTo>
                <a:cubicBezTo>
                  <a:pt x="383" y="485"/>
                  <a:pt x="383" y="485"/>
                  <a:pt x="383" y="485"/>
                </a:cubicBezTo>
                <a:cubicBezTo>
                  <a:pt x="383" y="565"/>
                  <a:pt x="383" y="565"/>
                  <a:pt x="383" y="565"/>
                </a:cubicBezTo>
                <a:cubicBezTo>
                  <a:pt x="383" y="569"/>
                  <a:pt x="386" y="572"/>
                  <a:pt x="390" y="572"/>
                </a:cubicBezTo>
                <a:cubicBezTo>
                  <a:pt x="431" y="572"/>
                  <a:pt x="431" y="572"/>
                  <a:pt x="431" y="572"/>
                </a:cubicBezTo>
                <a:cubicBezTo>
                  <a:pt x="431" y="625"/>
                  <a:pt x="431" y="625"/>
                  <a:pt x="431" y="625"/>
                </a:cubicBezTo>
                <a:cubicBezTo>
                  <a:pt x="431" y="629"/>
                  <a:pt x="434" y="632"/>
                  <a:pt x="438" y="632"/>
                </a:cubicBezTo>
                <a:cubicBezTo>
                  <a:pt x="559" y="632"/>
                  <a:pt x="559" y="632"/>
                  <a:pt x="559" y="632"/>
                </a:cubicBezTo>
                <a:cubicBezTo>
                  <a:pt x="562" y="632"/>
                  <a:pt x="566" y="629"/>
                  <a:pt x="566" y="625"/>
                </a:cubicBezTo>
                <a:cubicBezTo>
                  <a:pt x="566" y="504"/>
                  <a:pt x="566" y="504"/>
                  <a:pt x="566" y="504"/>
                </a:cubicBezTo>
                <a:cubicBezTo>
                  <a:pt x="566" y="500"/>
                  <a:pt x="562" y="497"/>
                  <a:pt x="559" y="497"/>
                </a:cubicBezTo>
                <a:cubicBezTo>
                  <a:pt x="438" y="497"/>
                  <a:pt x="438" y="497"/>
                  <a:pt x="438" y="497"/>
                </a:cubicBezTo>
                <a:cubicBezTo>
                  <a:pt x="434" y="497"/>
                  <a:pt x="431" y="500"/>
                  <a:pt x="431" y="504"/>
                </a:cubicBezTo>
                <a:cubicBezTo>
                  <a:pt x="431" y="558"/>
                  <a:pt x="431" y="558"/>
                  <a:pt x="431" y="558"/>
                </a:cubicBezTo>
                <a:cubicBezTo>
                  <a:pt x="397" y="558"/>
                  <a:pt x="397" y="558"/>
                  <a:pt x="397" y="558"/>
                </a:cubicBezTo>
                <a:cubicBezTo>
                  <a:pt x="397" y="406"/>
                  <a:pt x="397" y="406"/>
                  <a:pt x="397" y="406"/>
                </a:cubicBezTo>
                <a:cubicBezTo>
                  <a:pt x="431" y="406"/>
                  <a:pt x="431" y="406"/>
                  <a:pt x="431" y="406"/>
                </a:cubicBezTo>
                <a:cubicBezTo>
                  <a:pt x="431" y="459"/>
                  <a:pt x="431" y="459"/>
                  <a:pt x="431" y="459"/>
                </a:cubicBezTo>
                <a:cubicBezTo>
                  <a:pt x="431" y="463"/>
                  <a:pt x="434" y="466"/>
                  <a:pt x="438" y="466"/>
                </a:cubicBezTo>
                <a:cubicBezTo>
                  <a:pt x="559" y="466"/>
                  <a:pt x="559" y="466"/>
                  <a:pt x="559" y="466"/>
                </a:cubicBezTo>
                <a:cubicBezTo>
                  <a:pt x="562" y="466"/>
                  <a:pt x="566" y="463"/>
                  <a:pt x="566" y="459"/>
                </a:cubicBezTo>
                <a:cubicBezTo>
                  <a:pt x="566" y="338"/>
                  <a:pt x="566" y="338"/>
                  <a:pt x="566" y="338"/>
                </a:cubicBezTo>
                <a:cubicBezTo>
                  <a:pt x="566" y="335"/>
                  <a:pt x="562" y="331"/>
                  <a:pt x="559" y="331"/>
                </a:cubicBezTo>
                <a:cubicBezTo>
                  <a:pt x="438" y="331"/>
                  <a:pt x="438" y="331"/>
                  <a:pt x="438" y="331"/>
                </a:cubicBezTo>
                <a:cubicBezTo>
                  <a:pt x="434" y="331"/>
                  <a:pt x="431" y="335"/>
                  <a:pt x="431" y="338"/>
                </a:cubicBezTo>
                <a:cubicBezTo>
                  <a:pt x="431" y="392"/>
                  <a:pt x="431" y="392"/>
                  <a:pt x="431" y="392"/>
                </a:cubicBezTo>
                <a:cubicBezTo>
                  <a:pt x="390" y="392"/>
                  <a:pt x="390" y="392"/>
                  <a:pt x="390" y="392"/>
                </a:cubicBezTo>
                <a:cubicBezTo>
                  <a:pt x="386" y="392"/>
                  <a:pt x="383" y="395"/>
                  <a:pt x="383" y="399"/>
                </a:cubicBezTo>
                <a:cubicBezTo>
                  <a:pt x="383" y="471"/>
                  <a:pt x="383" y="471"/>
                  <a:pt x="383" y="471"/>
                </a:cubicBezTo>
                <a:cubicBezTo>
                  <a:pt x="347" y="471"/>
                  <a:pt x="347" y="471"/>
                  <a:pt x="347" y="471"/>
                </a:cubicBezTo>
                <a:cubicBezTo>
                  <a:pt x="347" y="417"/>
                  <a:pt x="347" y="417"/>
                  <a:pt x="347" y="417"/>
                </a:cubicBezTo>
                <a:cubicBezTo>
                  <a:pt x="347" y="413"/>
                  <a:pt x="344" y="410"/>
                  <a:pt x="340" y="410"/>
                </a:cubicBezTo>
                <a:cubicBezTo>
                  <a:pt x="219" y="410"/>
                  <a:pt x="219" y="410"/>
                  <a:pt x="219" y="410"/>
                </a:cubicBezTo>
                <a:cubicBezTo>
                  <a:pt x="215" y="410"/>
                  <a:pt x="212" y="413"/>
                  <a:pt x="212" y="417"/>
                </a:cubicBezTo>
                <a:cubicBezTo>
                  <a:pt x="212" y="471"/>
                  <a:pt x="212" y="471"/>
                  <a:pt x="212" y="471"/>
                </a:cubicBezTo>
                <a:cubicBezTo>
                  <a:pt x="183" y="471"/>
                  <a:pt x="183" y="471"/>
                  <a:pt x="183" y="471"/>
                </a:cubicBezTo>
                <a:cubicBezTo>
                  <a:pt x="183" y="162"/>
                  <a:pt x="183" y="162"/>
                  <a:pt x="183" y="162"/>
                </a:cubicBezTo>
                <a:cubicBezTo>
                  <a:pt x="212" y="162"/>
                  <a:pt x="212" y="162"/>
                  <a:pt x="212" y="162"/>
                </a:cubicBezTo>
                <a:cubicBezTo>
                  <a:pt x="212" y="215"/>
                  <a:pt x="212" y="215"/>
                  <a:pt x="212" y="215"/>
                </a:cubicBezTo>
                <a:cubicBezTo>
                  <a:pt x="212" y="219"/>
                  <a:pt x="215" y="222"/>
                  <a:pt x="219" y="222"/>
                </a:cubicBezTo>
                <a:cubicBezTo>
                  <a:pt x="340" y="222"/>
                  <a:pt x="340" y="222"/>
                  <a:pt x="340" y="222"/>
                </a:cubicBezTo>
                <a:cubicBezTo>
                  <a:pt x="344" y="222"/>
                  <a:pt x="347" y="219"/>
                  <a:pt x="347" y="215"/>
                </a:cubicBezTo>
                <a:cubicBezTo>
                  <a:pt x="347" y="162"/>
                  <a:pt x="347" y="162"/>
                  <a:pt x="347" y="162"/>
                </a:cubicBezTo>
                <a:cubicBezTo>
                  <a:pt x="383" y="162"/>
                  <a:pt x="383" y="162"/>
                  <a:pt x="383" y="162"/>
                </a:cubicBezTo>
                <a:cubicBezTo>
                  <a:pt x="383" y="234"/>
                  <a:pt x="383" y="234"/>
                  <a:pt x="383" y="234"/>
                </a:cubicBezTo>
                <a:cubicBezTo>
                  <a:pt x="383" y="238"/>
                  <a:pt x="386" y="241"/>
                  <a:pt x="390" y="241"/>
                </a:cubicBezTo>
                <a:cubicBezTo>
                  <a:pt x="431" y="241"/>
                  <a:pt x="431" y="241"/>
                  <a:pt x="431" y="241"/>
                </a:cubicBezTo>
                <a:cubicBezTo>
                  <a:pt x="431" y="294"/>
                  <a:pt x="431" y="294"/>
                  <a:pt x="431" y="294"/>
                </a:cubicBezTo>
                <a:cubicBezTo>
                  <a:pt x="431" y="298"/>
                  <a:pt x="434" y="301"/>
                  <a:pt x="438" y="301"/>
                </a:cubicBezTo>
                <a:cubicBezTo>
                  <a:pt x="559" y="301"/>
                  <a:pt x="559" y="301"/>
                  <a:pt x="559" y="301"/>
                </a:cubicBezTo>
                <a:cubicBezTo>
                  <a:pt x="562" y="301"/>
                  <a:pt x="566" y="298"/>
                  <a:pt x="566" y="294"/>
                </a:cubicBezTo>
                <a:cubicBezTo>
                  <a:pt x="566" y="173"/>
                  <a:pt x="566" y="173"/>
                  <a:pt x="566" y="173"/>
                </a:cubicBezTo>
                <a:cubicBezTo>
                  <a:pt x="566" y="169"/>
                  <a:pt x="562" y="166"/>
                  <a:pt x="559" y="166"/>
                </a:cubicBezTo>
                <a:cubicBezTo>
                  <a:pt x="438" y="166"/>
                  <a:pt x="438" y="166"/>
                  <a:pt x="438" y="166"/>
                </a:cubicBezTo>
                <a:cubicBezTo>
                  <a:pt x="434" y="166"/>
                  <a:pt x="431" y="169"/>
                  <a:pt x="431" y="173"/>
                </a:cubicBezTo>
                <a:cubicBezTo>
                  <a:pt x="431" y="227"/>
                  <a:pt x="431" y="227"/>
                  <a:pt x="431" y="227"/>
                </a:cubicBezTo>
                <a:cubicBezTo>
                  <a:pt x="397" y="227"/>
                  <a:pt x="397" y="227"/>
                  <a:pt x="397" y="227"/>
                </a:cubicBezTo>
                <a:cubicBezTo>
                  <a:pt x="397" y="74"/>
                  <a:pt x="397" y="74"/>
                  <a:pt x="397" y="74"/>
                </a:cubicBezTo>
                <a:cubicBezTo>
                  <a:pt x="431" y="74"/>
                  <a:pt x="431" y="74"/>
                  <a:pt x="431" y="74"/>
                </a:cubicBezTo>
                <a:cubicBezTo>
                  <a:pt x="431" y="128"/>
                  <a:pt x="431" y="128"/>
                  <a:pt x="431" y="128"/>
                </a:cubicBezTo>
                <a:cubicBezTo>
                  <a:pt x="431" y="132"/>
                  <a:pt x="434" y="135"/>
                  <a:pt x="438" y="135"/>
                </a:cubicBezTo>
                <a:close/>
                <a:moveTo>
                  <a:pt x="121" y="370"/>
                </a:moveTo>
                <a:cubicBezTo>
                  <a:pt x="14" y="370"/>
                  <a:pt x="14" y="370"/>
                  <a:pt x="14" y="370"/>
                </a:cubicBezTo>
                <a:cubicBezTo>
                  <a:pt x="14" y="263"/>
                  <a:pt x="14" y="263"/>
                  <a:pt x="14" y="263"/>
                </a:cubicBezTo>
                <a:cubicBezTo>
                  <a:pt x="121" y="263"/>
                  <a:pt x="121" y="263"/>
                  <a:pt x="121" y="263"/>
                </a:cubicBezTo>
                <a:lnTo>
                  <a:pt x="121" y="370"/>
                </a:lnTo>
                <a:close/>
                <a:moveTo>
                  <a:pt x="445" y="511"/>
                </a:moveTo>
                <a:cubicBezTo>
                  <a:pt x="552" y="511"/>
                  <a:pt x="552" y="511"/>
                  <a:pt x="552" y="511"/>
                </a:cubicBezTo>
                <a:cubicBezTo>
                  <a:pt x="552" y="618"/>
                  <a:pt x="552" y="618"/>
                  <a:pt x="552" y="618"/>
                </a:cubicBezTo>
                <a:cubicBezTo>
                  <a:pt x="445" y="618"/>
                  <a:pt x="445" y="618"/>
                  <a:pt x="445" y="618"/>
                </a:cubicBezTo>
                <a:lnTo>
                  <a:pt x="445" y="511"/>
                </a:lnTo>
                <a:close/>
                <a:moveTo>
                  <a:pt x="445" y="345"/>
                </a:moveTo>
                <a:cubicBezTo>
                  <a:pt x="552" y="345"/>
                  <a:pt x="552" y="345"/>
                  <a:pt x="552" y="345"/>
                </a:cubicBezTo>
                <a:cubicBezTo>
                  <a:pt x="552" y="452"/>
                  <a:pt x="552" y="452"/>
                  <a:pt x="552" y="452"/>
                </a:cubicBezTo>
                <a:cubicBezTo>
                  <a:pt x="445" y="452"/>
                  <a:pt x="445" y="452"/>
                  <a:pt x="445" y="452"/>
                </a:cubicBezTo>
                <a:lnTo>
                  <a:pt x="445" y="345"/>
                </a:lnTo>
                <a:close/>
                <a:moveTo>
                  <a:pt x="226" y="424"/>
                </a:moveTo>
                <a:cubicBezTo>
                  <a:pt x="333" y="424"/>
                  <a:pt x="333" y="424"/>
                  <a:pt x="333" y="424"/>
                </a:cubicBezTo>
                <a:cubicBezTo>
                  <a:pt x="333" y="531"/>
                  <a:pt x="333" y="531"/>
                  <a:pt x="333" y="531"/>
                </a:cubicBezTo>
                <a:cubicBezTo>
                  <a:pt x="226" y="531"/>
                  <a:pt x="226" y="531"/>
                  <a:pt x="226" y="531"/>
                </a:cubicBezTo>
                <a:lnTo>
                  <a:pt x="226" y="424"/>
                </a:lnTo>
                <a:close/>
                <a:moveTo>
                  <a:pt x="333" y="208"/>
                </a:moveTo>
                <a:cubicBezTo>
                  <a:pt x="226" y="208"/>
                  <a:pt x="226" y="208"/>
                  <a:pt x="226" y="208"/>
                </a:cubicBezTo>
                <a:cubicBezTo>
                  <a:pt x="226" y="101"/>
                  <a:pt x="226" y="101"/>
                  <a:pt x="226" y="101"/>
                </a:cubicBezTo>
                <a:cubicBezTo>
                  <a:pt x="333" y="101"/>
                  <a:pt x="333" y="101"/>
                  <a:pt x="333" y="101"/>
                </a:cubicBezTo>
                <a:lnTo>
                  <a:pt x="333" y="208"/>
                </a:lnTo>
                <a:close/>
                <a:moveTo>
                  <a:pt x="445" y="180"/>
                </a:moveTo>
                <a:cubicBezTo>
                  <a:pt x="552" y="180"/>
                  <a:pt x="552" y="180"/>
                  <a:pt x="552" y="180"/>
                </a:cubicBezTo>
                <a:cubicBezTo>
                  <a:pt x="552" y="287"/>
                  <a:pt x="552" y="287"/>
                  <a:pt x="552" y="287"/>
                </a:cubicBezTo>
                <a:cubicBezTo>
                  <a:pt x="445" y="287"/>
                  <a:pt x="445" y="287"/>
                  <a:pt x="445" y="287"/>
                </a:cubicBezTo>
                <a:lnTo>
                  <a:pt x="445" y="180"/>
                </a:lnTo>
                <a:close/>
                <a:moveTo>
                  <a:pt x="445" y="14"/>
                </a:moveTo>
                <a:cubicBezTo>
                  <a:pt x="552" y="14"/>
                  <a:pt x="552" y="14"/>
                  <a:pt x="552" y="14"/>
                </a:cubicBezTo>
                <a:cubicBezTo>
                  <a:pt x="552" y="121"/>
                  <a:pt x="552" y="121"/>
                  <a:pt x="552" y="121"/>
                </a:cubicBezTo>
                <a:cubicBezTo>
                  <a:pt x="445" y="121"/>
                  <a:pt x="445" y="121"/>
                  <a:pt x="445" y="121"/>
                </a:cubicBezTo>
                <a:lnTo>
                  <a:pt x="445" y="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88"/>
          <p:cNvSpPr/>
          <p:nvPr/>
        </p:nvSpPr>
        <p:spPr>
          <a:xfrm>
            <a:off x="4013480" y="2365249"/>
            <a:ext cx="483807" cy="566884"/>
          </a:xfrm>
          <a:custGeom>
            <a:rect b="b" l="l" r="r" t="t"/>
            <a:pathLst>
              <a:path extrusionOk="0" h="491" w="419">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124"/>
          <p:cNvSpPr txBox="1"/>
          <p:nvPr>
            <p:ph idx="1" type="body"/>
          </p:nvPr>
        </p:nvSpPr>
        <p:spPr>
          <a:xfrm>
            <a:off x="1008800" y="1328800"/>
            <a:ext cx="76491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Random forest</a:t>
            </a:r>
            <a:endParaRPr sz="1600"/>
          </a:p>
          <a:p>
            <a:pPr indent="-330200" lvl="0" marL="457200" rtl="0" algn="l">
              <a:spcBef>
                <a:spcPts val="0"/>
              </a:spcBef>
              <a:spcAft>
                <a:spcPts val="0"/>
              </a:spcAft>
              <a:buSzPts val="1600"/>
              <a:buChar char="-"/>
            </a:pPr>
            <a:r>
              <a:rPr lang="en" sz="1600"/>
              <a:t>Multi-layer Perceptron</a:t>
            </a:r>
            <a:endParaRPr sz="1600"/>
          </a:p>
          <a:p>
            <a:pPr indent="-330200" lvl="0" marL="457200" rtl="0" algn="l">
              <a:spcBef>
                <a:spcPts val="0"/>
              </a:spcBef>
              <a:spcAft>
                <a:spcPts val="0"/>
              </a:spcAft>
              <a:buSzPts val="1600"/>
              <a:buChar char="-"/>
            </a:pPr>
            <a:r>
              <a:rPr lang="en" sz="1600"/>
              <a:t>News-RNN</a:t>
            </a:r>
            <a:endParaRPr sz="1600"/>
          </a:p>
          <a:p>
            <a:pPr indent="-330200" lvl="0" marL="457200" rtl="0" algn="l">
              <a:spcBef>
                <a:spcPts val="0"/>
              </a:spcBef>
              <a:spcAft>
                <a:spcPts val="0"/>
              </a:spcAft>
              <a:buSzPts val="1600"/>
              <a:buChar char="-"/>
            </a:pPr>
            <a:r>
              <a:rPr lang="en" sz="1600"/>
              <a:t>One-RNN</a:t>
            </a:r>
            <a:endParaRPr sz="1600"/>
          </a:p>
          <a:p>
            <a:pPr indent="-330200" lvl="0" marL="457200" rtl="0" algn="l">
              <a:spcBef>
                <a:spcPts val="0"/>
              </a:spcBef>
              <a:spcAft>
                <a:spcPts val="0"/>
              </a:spcAft>
              <a:buSzPts val="1600"/>
              <a:buChar char="-"/>
            </a:pPr>
            <a:r>
              <a:rPr lang="en" sz="1600"/>
              <a:t>Temporal-Attention-RNN</a:t>
            </a:r>
            <a:endParaRPr sz="1600"/>
          </a:p>
          <a:p>
            <a:pPr indent="-330200" lvl="0" marL="457200" rtl="0" algn="l">
              <a:spcBef>
                <a:spcPts val="0"/>
              </a:spcBef>
              <a:spcAft>
                <a:spcPts val="0"/>
              </a:spcAft>
              <a:buSzPts val="1600"/>
              <a:buChar char="-"/>
            </a:pPr>
            <a:r>
              <a:rPr lang="en" sz="1600"/>
              <a:t>News-Attention-RNN</a:t>
            </a:r>
            <a:endParaRPr sz="1600"/>
          </a:p>
          <a:p>
            <a:pPr indent="-330200" lvl="0" marL="457200" rtl="0" algn="l">
              <a:spcBef>
                <a:spcPts val="0"/>
              </a:spcBef>
              <a:spcAft>
                <a:spcPts val="0"/>
              </a:spcAft>
              <a:buSzPts val="1600"/>
              <a:buChar char="-"/>
            </a:pPr>
            <a:r>
              <a:rPr lang="en" sz="1600"/>
              <a:t>HAN</a:t>
            </a:r>
            <a:endParaRPr sz="1600"/>
          </a:p>
          <a:p>
            <a:pPr indent="-330200" lvl="0" marL="457200" rtl="0" algn="l">
              <a:spcBef>
                <a:spcPts val="0"/>
              </a:spcBef>
              <a:spcAft>
                <a:spcPts val="0"/>
              </a:spcAft>
              <a:buSzPts val="1600"/>
              <a:buChar char="-"/>
            </a:pPr>
            <a:r>
              <a:rPr lang="en" sz="1600"/>
              <a:t>HAN-SPL</a:t>
            </a:r>
            <a:endParaRPr sz="1600"/>
          </a:p>
          <a:p>
            <a:pPr indent="0" lvl="0" marL="0" rtl="0" algn="l">
              <a:spcBef>
                <a:spcPts val="1600"/>
              </a:spcBef>
              <a:spcAft>
                <a:spcPts val="1600"/>
              </a:spcAft>
              <a:buNone/>
            </a:pPr>
            <a:r>
              <a:t/>
            </a:r>
            <a:endParaRPr/>
          </a:p>
        </p:txBody>
      </p:sp>
      <p:pic>
        <p:nvPicPr>
          <p:cNvPr id="1194" name="Google Shape;1194;p124"/>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195" name="Google Shape;1195;p124"/>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COMPARED METHODS</a:t>
            </a:r>
            <a:endParaRPr b="1" sz="2800">
              <a:solidFill>
                <a:srgbClr val="44485B"/>
              </a:solidFill>
              <a:latin typeface="Proxima Nova"/>
              <a:ea typeface="Proxima Nova"/>
              <a:cs typeface="Proxima Nova"/>
              <a:sym typeface="Proxima Nova"/>
            </a:endParaRPr>
          </a:p>
        </p:txBody>
      </p:sp>
      <p:sp>
        <p:nvSpPr>
          <p:cNvPr id="1196" name="Google Shape;1196;p124"/>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124"/>
          <p:cNvGrpSpPr/>
          <p:nvPr/>
        </p:nvGrpSpPr>
        <p:grpSpPr>
          <a:xfrm>
            <a:off x="8600900" y="0"/>
            <a:ext cx="548700" cy="569100"/>
            <a:chOff x="7627250" y="1231125"/>
            <a:chExt cx="548700" cy="569100"/>
          </a:xfrm>
        </p:grpSpPr>
        <p:sp>
          <p:nvSpPr>
            <p:cNvPr id="1198" name="Google Shape;1198;p124"/>
            <p:cNvSpPr/>
            <p:nvPr/>
          </p:nvSpPr>
          <p:spPr>
            <a:xfrm rot="10800000">
              <a:off x="7627250" y="1231125"/>
              <a:ext cx="548700" cy="569100"/>
            </a:xfrm>
            <a:prstGeom prst="rtTriangle">
              <a:avLst/>
            </a:prstGeom>
            <a:solidFill>
              <a:srgbClr val="CF4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24"/>
            <p:cNvSpPr txBox="1"/>
            <p:nvPr/>
          </p:nvSpPr>
          <p:spPr>
            <a:xfrm>
              <a:off x="7871150" y="12311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1</a:t>
              </a:r>
              <a:endParaRPr sz="1800">
                <a:solidFill>
                  <a:srgbClr val="FFFFFF"/>
                </a:solidFill>
                <a:latin typeface="Proxima Nova Semibold"/>
                <a:ea typeface="Proxima Nova Semibold"/>
                <a:cs typeface="Proxima Nova Semibold"/>
                <a:sym typeface="Proxima Nova Semibold"/>
              </a:endParaRPr>
            </a:p>
          </p:txBody>
        </p:sp>
      </p:grpSp>
      <p:sp>
        <p:nvSpPr>
          <p:cNvPr id="1200" name="Google Shape;1200;p124"/>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Experiment Setup</a:t>
            </a:r>
            <a:endParaRPr sz="1200">
              <a:solidFill>
                <a:srgbClr val="57565A"/>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pic>
        <p:nvPicPr>
          <p:cNvPr id="1205" name="Google Shape;1205;p125"/>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206" name="Google Shape;1206;p125"/>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207" name="Google Shape;1207;p125"/>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25"/>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Experiment Setup</a:t>
            </a:r>
            <a:endParaRPr sz="1800">
              <a:solidFill>
                <a:srgbClr val="57565A"/>
              </a:solidFill>
              <a:latin typeface="Proxima Nova"/>
              <a:ea typeface="Proxima Nova"/>
              <a:cs typeface="Proxima Nova"/>
              <a:sym typeface="Proxima Nova"/>
            </a:endParaRPr>
          </a:p>
        </p:txBody>
      </p:sp>
      <p:sp>
        <p:nvSpPr>
          <p:cNvPr id="1209" name="Google Shape;1209;p125"/>
          <p:cNvSpPr txBox="1"/>
          <p:nvPr/>
        </p:nvSpPr>
        <p:spPr>
          <a:xfrm>
            <a:off x="1755775" y="2019300"/>
            <a:ext cx="64356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7565A"/>
                </a:solidFill>
                <a:latin typeface="Proxima Nova"/>
                <a:ea typeface="Proxima Nova"/>
                <a:cs typeface="Proxima Nova"/>
                <a:sym typeface="Proxima Nova"/>
              </a:rPr>
              <a:t>Effects of Two Attention Mechanisms</a:t>
            </a:r>
            <a:endParaRPr b="1" sz="2400">
              <a:solidFill>
                <a:srgbClr val="57565A"/>
              </a:solidFill>
              <a:latin typeface="Proxima Nova"/>
              <a:ea typeface="Proxima Nova"/>
              <a:cs typeface="Proxima Nova"/>
              <a:sym typeface="Proxima Nova"/>
            </a:endParaRPr>
          </a:p>
        </p:txBody>
      </p:sp>
      <p:sp>
        <p:nvSpPr>
          <p:cNvPr id="1210" name="Google Shape;1210;p125"/>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Self-paced learning</a:t>
            </a:r>
            <a:endParaRPr sz="1800">
              <a:solidFill>
                <a:srgbClr val="57565A"/>
              </a:solidFill>
              <a:latin typeface="Proxima Nova"/>
              <a:ea typeface="Proxima Nova"/>
              <a:cs typeface="Proxima Nova"/>
              <a:sym typeface="Proxima Nova"/>
            </a:endParaRPr>
          </a:p>
        </p:txBody>
      </p:sp>
      <p:sp>
        <p:nvSpPr>
          <p:cNvPr id="1211" name="Google Shape;1211;p125"/>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Overall Performance Experiments</a:t>
            </a:r>
            <a:endParaRPr sz="1800">
              <a:solidFill>
                <a:srgbClr val="57565A"/>
              </a:solidFill>
              <a:latin typeface="Proxima Nova"/>
              <a:ea typeface="Proxima Nova"/>
              <a:cs typeface="Proxima Nova"/>
              <a:sym typeface="Proxima Nova"/>
            </a:endParaRPr>
          </a:p>
        </p:txBody>
      </p:sp>
      <p:sp>
        <p:nvSpPr>
          <p:cNvPr id="1212" name="Google Shape;1212;p125"/>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Performance Discussion</a:t>
            </a:r>
            <a:endParaRPr sz="1800">
              <a:solidFill>
                <a:srgbClr val="57565A"/>
              </a:solidFill>
              <a:latin typeface="Proxima Nova"/>
              <a:ea typeface="Proxima Nova"/>
              <a:cs typeface="Proxima Nova"/>
              <a:sym typeface="Proxima Nova"/>
            </a:endParaRPr>
          </a:p>
        </p:txBody>
      </p:sp>
      <p:sp>
        <p:nvSpPr>
          <p:cNvPr id="1213" name="Google Shape;1213;p125"/>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214" name="Google Shape;1214;p125"/>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215" name="Google Shape;1215;p125"/>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216" name="Google Shape;1216;p125"/>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217" name="Google Shape;1217;p125"/>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26"/>
          <p:cNvSpPr txBox="1"/>
          <p:nvPr>
            <p:ph idx="1" type="body"/>
          </p:nvPr>
        </p:nvSpPr>
        <p:spPr>
          <a:xfrm>
            <a:off x="5500400" y="1766650"/>
            <a:ext cx="3463800" cy="2398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solidFill>
                  <a:srgbClr val="318B9D"/>
                </a:solidFill>
              </a:rPr>
              <a:t>Lowest</a:t>
            </a:r>
            <a:r>
              <a:rPr lang="en" sz="1600"/>
              <a:t>: price</a:t>
            </a:r>
            <a:endParaRPr sz="1600"/>
          </a:p>
          <a:p>
            <a:pPr indent="-330200" lvl="0" marL="457200" rtl="0" algn="l">
              <a:spcBef>
                <a:spcPts val="0"/>
              </a:spcBef>
              <a:spcAft>
                <a:spcPts val="0"/>
              </a:spcAft>
              <a:buSzPts val="1600"/>
              <a:buChar char="-"/>
            </a:pPr>
            <a:r>
              <a:rPr b="1" lang="en" sz="1600">
                <a:solidFill>
                  <a:srgbClr val="318B9D"/>
                </a:solidFill>
              </a:rPr>
              <a:t>Middle</a:t>
            </a:r>
            <a:r>
              <a:rPr lang="en" sz="1600"/>
              <a:t>: previous market performance</a:t>
            </a:r>
            <a:endParaRPr sz="1600"/>
          </a:p>
          <a:p>
            <a:pPr indent="-330200" lvl="0" marL="457200" rtl="0" algn="l">
              <a:spcBef>
                <a:spcPts val="0"/>
              </a:spcBef>
              <a:spcAft>
                <a:spcPts val="0"/>
              </a:spcAft>
              <a:buSzPts val="1600"/>
              <a:buChar char="-"/>
            </a:pPr>
            <a:r>
              <a:rPr b="1" lang="en" sz="1600">
                <a:solidFill>
                  <a:srgbClr val="318B9D"/>
                </a:solidFill>
              </a:rPr>
              <a:t>Highest</a:t>
            </a:r>
            <a:r>
              <a:rPr lang="en" sz="1600"/>
              <a:t>: some prediction from official analyst, some significant events</a:t>
            </a:r>
            <a:endParaRPr sz="1600"/>
          </a:p>
          <a:p>
            <a:pPr indent="0" lvl="0" marL="0" rtl="0" algn="l">
              <a:spcBef>
                <a:spcPts val="1600"/>
              </a:spcBef>
              <a:spcAft>
                <a:spcPts val="1600"/>
              </a:spcAft>
              <a:buNone/>
            </a:pPr>
            <a:r>
              <a:t/>
            </a:r>
            <a:endParaRPr sz="1600"/>
          </a:p>
        </p:txBody>
      </p:sp>
      <p:pic>
        <p:nvPicPr>
          <p:cNvPr id="1223" name="Google Shape;1223;p126"/>
          <p:cNvPicPr preferRelativeResize="0"/>
          <p:nvPr/>
        </p:nvPicPr>
        <p:blipFill>
          <a:blip r:embed="rId3">
            <a:alphaModFix/>
          </a:blip>
          <a:stretch>
            <a:fillRect/>
          </a:stretch>
        </p:blipFill>
        <p:spPr>
          <a:xfrm>
            <a:off x="994387" y="1239300"/>
            <a:ext cx="4795176" cy="3300476"/>
          </a:xfrm>
          <a:prstGeom prst="rect">
            <a:avLst/>
          </a:prstGeom>
          <a:noFill/>
          <a:ln>
            <a:noFill/>
          </a:ln>
        </p:spPr>
      </p:pic>
      <p:pic>
        <p:nvPicPr>
          <p:cNvPr id="1224" name="Google Shape;1224;p126"/>
          <p:cNvPicPr preferRelativeResize="0"/>
          <p:nvPr/>
        </p:nvPicPr>
        <p:blipFill>
          <a:blip r:embed="rId4">
            <a:alphaModFix/>
          </a:blip>
          <a:stretch>
            <a:fillRect/>
          </a:stretch>
        </p:blipFill>
        <p:spPr>
          <a:xfrm rot="5400000">
            <a:off x="-4768425" y="679750"/>
            <a:ext cx="6667500" cy="4419600"/>
          </a:xfrm>
          <a:prstGeom prst="rect">
            <a:avLst/>
          </a:prstGeom>
          <a:noFill/>
          <a:ln>
            <a:noFill/>
          </a:ln>
        </p:spPr>
      </p:pic>
      <p:sp>
        <p:nvSpPr>
          <p:cNvPr id="1225" name="Google Shape;1225;p126"/>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DEMONSTRATION ON NEWS ATTENTION</a:t>
            </a:r>
            <a:endParaRPr b="1" sz="2800">
              <a:solidFill>
                <a:srgbClr val="44485B"/>
              </a:solidFill>
              <a:latin typeface="Proxima Nova"/>
              <a:ea typeface="Proxima Nova"/>
              <a:cs typeface="Proxima Nova"/>
              <a:sym typeface="Proxima Nova"/>
            </a:endParaRPr>
          </a:p>
        </p:txBody>
      </p:sp>
      <p:sp>
        <p:nvSpPr>
          <p:cNvPr id="1226" name="Google Shape;1226;p126"/>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26"/>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Effects of Two Attention Mechanism</a:t>
            </a:r>
            <a:endParaRPr sz="1200">
              <a:solidFill>
                <a:srgbClr val="57565A"/>
              </a:solidFill>
              <a:latin typeface="Proxima Nova"/>
              <a:ea typeface="Proxima Nova"/>
              <a:cs typeface="Proxima Nova"/>
              <a:sym typeface="Proxima Nova"/>
            </a:endParaRPr>
          </a:p>
        </p:txBody>
      </p:sp>
      <p:grpSp>
        <p:nvGrpSpPr>
          <p:cNvPr id="1228" name="Google Shape;1228;p126"/>
          <p:cNvGrpSpPr/>
          <p:nvPr/>
        </p:nvGrpSpPr>
        <p:grpSpPr>
          <a:xfrm>
            <a:off x="8600900" y="2625"/>
            <a:ext cx="548700" cy="569100"/>
            <a:chOff x="7627250" y="1935975"/>
            <a:chExt cx="548700" cy="569100"/>
          </a:xfrm>
        </p:grpSpPr>
        <p:sp>
          <p:nvSpPr>
            <p:cNvPr id="1229" name="Google Shape;1229;p126"/>
            <p:cNvSpPr/>
            <p:nvPr/>
          </p:nvSpPr>
          <p:spPr>
            <a:xfrm rot="10800000">
              <a:off x="7627250" y="1935975"/>
              <a:ext cx="548700" cy="5691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26"/>
            <p:cNvSpPr txBox="1"/>
            <p:nvPr/>
          </p:nvSpPr>
          <p:spPr>
            <a:xfrm>
              <a:off x="7871150" y="193600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2</a:t>
              </a:r>
              <a:endParaRPr sz="1800">
                <a:solidFill>
                  <a:srgbClr val="FFFFFF"/>
                </a:solidFill>
                <a:latin typeface="Proxima Nova Semibold"/>
                <a:ea typeface="Proxima Nova Semibold"/>
                <a:cs typeface="Proxima Nova Semibold"/>
                <a:sym typeface="Proxima Nova Semibold"/>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27"/>
          <p:cNvSpPr txBox="1"/>
          <p:nvPr>
            <p:ph idx="1" type="body"/>
          </p:nvPr>
        </p:nvSpPr>
        <p:spPr>
          <a:xfrm>
            <a:off x="1329500" y="1387375"/>
            <a:ext cx="7271400" cy="95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318B9D"/>
                </a:solidFill>
              </a:rPr>
              <a:t>Overall Distribution</a:t>
            </a:r>
            <a:r>
              <a:rPr lang="en"/>
              <a:t>: recently news has more impact on the current stock than the one that reported earlier</a:t>
            </a:r>
            <a:endParaRPr/>
          </a:p>
        </p:txBody>
      </p:sp>
      <p:pic>
        <p:nvPicPr>
          <p:cNvPr id="1236" name="Google Shape;1236;p127"/>
          <p:cNvPicPr preferRelativeResize="0"/>
          <p:nvPr/>
        </p:nvPicPr>
        <p:blipFill rotWithShape="1">
          <a:blip r:embed="rId3">
            <a:alphaModFix/>
          </a:blip>
          <a:srcRect b="0" l="80843" r="2741" t="4906"/>
          <a:stretch/>
        </p:blipFill>
        <p:spPr>
          <a:xfrm>
            <a:off x="3874563" y="2346175"/>
            <a:ext cx="2181276" cy="2495975"/>
          </a:xfrm>
          <a:prstGeom prst="rect">
            <a:avLst/>
          </a:prstGeom>
          <a:noFill/>
          <a:ln>
            <a:noFill/>
          </a:ln>
        </p:spPr>
      </p:pic>
      <p:pic>
        <p:nvPicPr>
          <p:cNvPr id="1237" name="Google Shape;1237;p127"/>
          <p:cNvPicPr preferRelativeResize="0"/>
          <p:nvPr/>
        </p:nvPicPr>
        <p:blipFill>
          <a:blip r:embed="rId4">
            <a:alphaModFix/>
          </a:blip>
          <a:stretch>
            <a:fillRect/>
          </a:stretch>
        </p:blipFill>
        <p:spPr>
          <a:xfrm rot="5400000">
            <a:off x="-4768425" y="679750"/>
            <a:ext cx="6667500" cy="4419600"/>
          </a:xfrm>
          <a:prstGeom prst="rect">
            <a:avLst/>
          </a:prstGeom>
          <a:noFill/>
          <a:ln>
            <a:noFill/>
          </a:ln>
        </p:spPr>
      </p:pic>
      <p:sp>
        <p:nvSpPr>
          <p:cNvPr id="1238" name="Google Shape;1238;p127"/>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VISUALIZATION OF TEMPORAL ATTENTION</a:t>
            </a:r>
            <a:endParaRPr b="1" sz="2800">
              <a:solidFill>
                <a:srgbClr val="44485B"/>
              </a:solidFill>
              <a:latin typeface="Proxima Nova"/>
              <a:ea typeface="Proxima Nova"/>
              <a:cs typeface="Proxima Nova"/>
              <a:sym typeface="Proxima Nova"/>
            </a:endParaRPr>
          </a:p>
        </p:txBody>
      </p:sp>
      <p:sp>
        <p:nvSpPr>
          <p:cNvPr id="1239" name="Google Shape;1239;p127"/>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27"/>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Effects of Two Attention Mechanism</a:t>
            </a:r>
            <a:endParaRPr sz="1200">
              <a:solidFill>
                <a:srgbClr val="57565A"/>
              </a:solidFill>
              <a:latin typeface="Proxima Nova"/>
              <a:ea typeface="Proxima Nova"/>
              <a:cs typeface="Proxima Nova"/>
              <a:sym typeface="Proxima Nova"/>
            </a:endParaRPr>
          </a:p>
        </p:txBody>
      </p:sp>
      <p:grpSp>
        <p:nvGrpSpPr>
          <p:cNvPr id="1241" name="Google Shape;1241;p127"/>
          <p:cNvGrpSpPr/>
          <p:nvPr/>
        </p:nvGrpSpPr>
        <p:grpSpPr>
          <a:xfrm>
            <a:off x="8600900" y="2625"/>
            <a:ext cx="548700" cy="569100"/>
            <a:chOff x="7627250" y="1935975"/>
            <a:chExt cx="548700" cy="569100"/>
          </a:xfrm>
        </p:grpSpPr>
        <p:sp>
          <p:nvSpPr>
            <p:cNvPr id="1242" name="Google Shape;1242;p127"/>
            <p:cNvSpPr/>
            <p:nvPr/>
          </p:nvSpPr>
          <p:spPr>
            <a:xfrm rot="10800000">
              <a:off x="7627250" y="1935975"/>
              <a:ext cx="548700" cy="5691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27"/>
            <p:cNvSpPr txBox="1"/>
            <p:nvPr/>
          </p:nvSpPr>
          <p:spPr>
            <a:xfrm>
              <a:off x="7871150" y="193600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2</a:t>
              </a:r>
              <a:endParaRPr sz="1800">
                <a:solidFill>
                  <a:srgbClr val="FFFFFF"/>
                </a:solidFill>
                <a:latin typeface="Proxima Nova Semibold"/>
                <a:ea typeface="Proxima Nova Semibold"/>
                <a:cs typeface="Proxima Nova Semibold"/>
                <a:sym typeface="Proxima Nova Semibold"/>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128"/>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249" name="Google Shape;1249;p128"/>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250" name="Google Shape;1250;p128"/>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28"/>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Experiment Setup</a:t>
            </a:r>
            <a:endParaRPr sz="1800">
              <a:solidFill>
                <a:srgbClr val="57565A"/>
              </a:solidFill>
              <a:latin typeface="Proxima Nova"/>
              <a:ea typeface="Proxima Nova"/>
              <a:cs typeface="Proxima Nova"/>
              <a:sym typeface="Proxima Nova"/>
            </a:endParaRPr>
          </a:p>
        </p:txBody>
      </p:sp>
      <p:sp>
        <p:nvSpPr>
          <p:cNvPr id="1252" name="Google Shape;1252;p128"/>
          <p:cNvSpPr txBox="1"/>
          <p:nvPr/>
        </p:nvSpPr>
        <p:spPr>
          <a:xfrm>
            <a:off x="1755775" y="20193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Two Attention Mechanisms</a:t>
            </a:r>
            <a:endParaRPr sz="1800">
              <a:solidFill>
                <a:srgbClr val="57565A"/>
              </a:solidFill>
              <a:latin typeface="Proxima Nova"/>
              <a:ea typeface="Proxima Nova"/>
              <a:cs typeface="Proxima Nova"/>
              <a:sym typeface="Proxima Nova"/>
            </a:endParaRPr>
          </a:p>
        </p:txBody>
      </p:sp>
      <p:sp>
        <p:nvSpPr>
          <p:cNvPr id="1253" name="Google Shape;1253;p128"/>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7565A"/>
                </a:solidFill>
                <a:latin typeface="Proxima Nova"/>
                <a:ea typeface="Proxima Nova"/>
                <a:cs typeface="Proxima Nova"/>
                <a:sym typeface="Proxima Nova"/>
              </a:rPr>
              <a:t>Effects of Self-paced learning</a:t>
            </a:r>
            <a:endParaRPr b="1" sz="2400">
              <a:solidFill>
                <a:srgbClr val="57565A"/>
              </a:solidFill>
              <a:latin typeface="Proxima Nova"/>
              <a:ea typeface="Proxima Nova"/>
              <a:cs typeface="Proxima Nova"/>
              <a:sym typeface="Proxima Nova"/>
            </a:endParaRPr>
          </a:p>
        </p:txBody>
      </p:sp>
      <p:sp>
        <p:nvSpPr>
          <p:cNvPr id="1254" name="Google Shape;1254;p128"/>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Overall Performance Experiments</a:t>
            </a:r>
            <a:endParaRPr sz="1800">
              <a:solidFill>
                <a:srgbClr val="57565A"/>
              </a:solidFill>
              <a:latin typeface="Proxima Nova"/>
              <a:ea typeface="Proxima Nova"/>
              <a:cs typeface="Proxima Nova"/>
              <a:sym typeface="Proxima Nova"/>
            </a:endParaRPr>
          </a:p>
        </p:txBody>
      </p:sp>
      <p:sp>
        <p:nvSpPr>
          <p:cNvPr id="1255" name="Google Shape;1255;p128"/>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Performance Discussion</a:t>
            </a:r>
            <a:endParaRPr sz="1800">
              <a:solidFill>
                <a:srgbClr val="57565A"/>
              </a:solidFill>
              <a:latin typeface="Proxima Nova"/>
              <a:ea typeface="Proxima Nova"/>
              <a:cs typeface="Proxima Nova"/>
              <a:sym typeface="Proxima Nova"/>
            </a:endParaRPr>
          </a:p>
        </p:txBody>
      </p:sp>
      <p:sp>
        <p:nvSpPr>
          <p:cNvPr id="1256" name="Google Shape;1256;p128"/>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257" name="Google Shape;1257;p128"/>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258" name="Google Shape;1258;p128"/>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259" name="Google Shape;1259;p128"/>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260" name="Google Shape;1260;p128"/>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pic>
        <p:nvPicPr>
          <p:cNvPr id="1265" name="Google Shape;1265;p129"/>
          <p:cNvPicPr preferRelativeResize="0"/>
          <p:nvPr/>
        </p:nvPicPr>
        <p:blipFill>
          <a:blip r:embed="rId3">
            <a:alphaModFix/>
          </a:blip>
          <a:stretch>
            <a:fillRect/>
          </a:stretch>
        </p:blipFill>
        <p:spPr>
          <a:xfrm>
            <a:off x="2527275" y="1474900"/>
            <a:ext cx="4612151" cy="2829300"/>
          </a:xfrm>
          <a:prstGeom prst="rect">
            <a:avLst/>
          </a:prstGeom>
          <a:noFill/>
          <a:ln>
            <a:noFill/>
          </a:ln>
        </p:spPr>
      </p:pic>
      <p:pic>
        <p:nvPicPr>
          <p:cNvPr id="1266" name="Google Shape;1266;p129"/>
          <p:cNvPicPr preferRelativeResize="0"/>
          <p:nvPr/>
        </p:nvPicPr>
        <p:blipFill>
          <a:blip r:embed="rId4">
            <a:alphaModFix/>
          </a:blip>
          <a:stretch>
            <a:fillRect/>
          </a:stretch>
        </p:blipFill>
        <p:spPr>
          <a:xfrm rot="5400000">
            <a:off x="-4768425" y="679750"/>
            <a:ext cx="6667500" cy="4419600"/>
          </a:xfrm>
          <a:prstGeom prst="rect">
            <a:avLst/>
          </a:prstGeom>
          <a:noFill/>
          <a:ln>
            <a:noFill/>
          </a:ln>
        </p:spPr>
      </p:pic>
      <p:sp>
        <p:nvSpPr>
          <p:cNvPr id="1267" name="Google Shape;1267;p129"/>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EFFECTS OF SELF-PACED LEARNING</a:t>
            </a:r>
            <a:endParaRPr b="1" sz="2800">
              <a:solidFill>
                <a:srgbClr val="44485B"/>
              </a:solidFill>
              <a:latin typeface="Proxima Nova"/>
              <a:ea typeface="Proxima Nova"/>
              <a:cs typeface="Proxima Nova"/>
              <a:sym typeface="Proxima Nova"/>
            </a:endParaRPr>
          </a:p>
        </p:txBody>
      </p:sp>
      <p:sp>
        <p:nvSpPr>
          <p:cNvPr id="1268" name="Google Shape;1268;p129"/>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29"/>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Effects of Self-paced learning</a:t>
            </a:r>
            <a:endParaRPr sz="1200">
              <a:solidFill>
                <a:srgbClr val="57565A"/>
              </a:solidFill>
              <a:latin typeface="Proxima Nova"/>
              <a:ea typeface="Proxima Nova"/>
              <a:cs typeface="Proxima Nova"/>
              <a:sym typeface="Proxima Nova"/>
            </a:endParaRPr>
          </a:p>
        </p:txBody>
      </p:sp>
      <p:grpSp>
        <p:nvGrpSpPr>
          <p:cNvPr id="1270" name="Google Shape;1270;p129"/>
          <p:cNvGrpSpPr/>
          <p:nvPr/>
        </p:nvGrpSpPr>
        <p:grpSpPr>
          <a:xfrm>
            <a:off x="8600900" y="2625"/>
            <a:ext cx="548700" cy="569100"/>
            <a:chOff x="7627250" y="2640850"/>
            <a:chExt cx="548700" cy="569100"/>
          </a:xfrm>
        </p:grpSpPr>
        <p:sp>
          <p:nvSpPr>
            <p:cNvPr id="1271" name="Google Shape;1271;p129"/>
            <p:cNvSpPr/>
            <p:nvPr/>
          </p:nvSpPr>
          <p:spPr>
            <a:xfrm rot="10800000">
              <a:off x="7627250" y="2640850"/>
              <a:ext cx="548700" cy="569100"/>
            </a:xfrm>
            <a:prstGeom prst="rtTriangl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29"/>
            <p:cNvSpPr txBox="1"/>
            <p:nvPr/>
          </p:nvSpPr>
          <p:spPr>
            <a:xfrm>
              <a:off x="7871150" y="2640875"/>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3</a:t>
              </a:r>
              <a:endParaRPr sz="1800">
                <a:solidFill>
                  <a:srgbClr val="FFFFFF"/>
                </a:solidFill>
                <a:latin typeface="Proxima Nova Semibold"/>
                <a:ea typeface="Proxima Nova Semibold"/>
                <a:cs typeface="Proxima Nova Semibold"/>
                <a:sym typeface="Proxima Nova Semibold"/>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pic>
        <p:nvPicPr>
          <p:cNvPr id="1277" name="Google Shape;1277;p130"/>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278" name="Google Shape;1278;p130"/>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279" name="Google Shape;1279;p130"/>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0"/>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Experiment Setup</a:t>
            </a:r>
            <a:endParaRPr sz="1800">
              <a:solidFill>
                <a:srgbClr val="57565A"/>
              </a:solidFill>
              <a:latin typeface="Proxima Nova"/>
              <a:ea typeface="Proxima Nova"/>
              <a:cs typeface="Proxima Nova"/>
              <a:sym typeface="Proxima Nova"/>
            </a:endParaRPr>
          </a:p>
        </p:txBody>
      </p:sp>
      <p:sp>
        <p:nvSpPr>
          <p:cNvPr id="1281" name="Google Shape;1281;p130"/>
          <p:cNvSpPr txBox="1"/>
          <p:nvPr/>
        </p:nvSpPr>
        <p:spPr>
          <a:xfrm>
            <a:off x="1755775" y="20193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Two Attention Mechanisms</a:t>
            </a:r>
            <a:endParaRPr sz="1800">
              <a:solidFill>
                <a:srgbClr val="57565A"/>
              </a:solidFill>
              <a:latin typeface="Proxima Nova"/>
              <a:ea typeface="Proxima Nova"/>
              <a:cs typeface="Proxima Nova"/>
              <a:sym typeface="Proxima Nova"/>
            </a:endParaRPr>
          </a:p>
        </p:txBody>
      </p:sp>
      <p:sp>
        <p:nvSpPr>
          <p:cNvPr id="1282" name="Google Shape;1282;p130"/>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Self-paced learning</a:t>
            </a:r>
            <a:endParaRPr sz="1800">
              <a:solidFill>
                <a:srgbClr val="57565A"/>
              </a:solidFill>
              <a:latin typeface="Proxima Nova"/>
              <a:ea typeface="Proxima Nova"/>
              <a:cs typeface="Proxima Nova"/>
              <a:sym typeface="Proxima Nova"/>
            </a:endParaRPr>
          </a:p>
        </p:txBody>
      </p:sp>
      <p:sp>
        <p:nvSpPr>
          <p:cNvPr id="1283" name="Google Shape;1283;p130"/>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7565A"/>
                </a:solidFill>
                <a:latin typeface="Proxima Nova"/>
                <a:ea typeface="Proxima Nova"/>
                <a:cs typeface="Proxima Nova"/>
                <a:sym typeface="Proxima Nova"/>
              </a:rPr>
              <a:t>Overall Performance Experiments</a:t>
            </a:r>
            <a:endParaRPr b="1" sz="2400">
              <a:solidFill>
                <a:srgbClr val="57565A"/>
              </a:solidFill>
              <a:latin typeface="Proxima Nova"/>
              <a:ea typeface="Proxima Nova"/>
              <a:cs typeface="Proxima Nova"/>
              <a:sym typeface="Proxima Nova"/>
            </a:endParaRPr>
          </a:p>
        </p:txBody>
      </p:sp>
      <p:sp>
        <p:nvSpPr>
          <p:cNvPr id="1284" name="Google Shape;1284;p130"/>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Performance Discussion</a:t>
            </a:r>
            <a:endParaRPr sz="1800">
              <a:solidFill>
                <a:srgbClr val="57565A"/>
              </a:solidFill>
              <a:latin typeface="Proxima Nova"/>
              <a:ea typeface="Proxima Nova"/>
              <a:cs typeface="Proxima Nova"/>
              <a:sym typeface="Proxima Nova"/>
            </a:endParaRPr>
          </a:p>
        </p:txBody>
      </p:sp>
      <p:sp>
        <p:nvSpPr>
          <p:cNvPr id="1285" name="Google Shape;1285;p130"/>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286" name="Google Shape;1286;p130"/>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287" name="Google Shape;1287;p130"/>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288" name="Google Shape;1288;p130"/>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289" name="Google Shape;1289;p130"/>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131"/>
          <p:cNvPicPr preferRelativeResize="0"/>
          <p:nvPr/>
        </p:nvPicPr>
        <p:blipFill>
          <a:blip r:embed="rId3">
            <a:alphaModFix/>
          </a:blip>
          <a:stretch>
            <a:fillRect/>
          </a:stretch>
        </p:blipFill>
        <p:spPr>
          <a:xfrm>
            <a:off x="1560225" y="1539775"/>
            <a:ext cx="6546252" cy="2787375"/>
          </a:xfrm>
          <a:prstGeom prst="rect">
            <a:avLst/>
          </a:prstGeom>
          <a:noFill/>
          <a:ln>
            <a:noFill/>
          </a:ln>
        </p:spPr>
      </p:pic>
      <p:pic>
        <p:nvPicPr>
          <p:cNvPr id="1295" name="Google Shape;1295;p131"/>
          <p:cNvPicPr preferRelativeResize="0"/>
          <p:nvPr/>
        </p:nvPicPr>
        <p:blipFill>
          <a:blip r:embed="rId4">
            <a:alphaModFix/>
          </a:blip>
          <a:stretch>
            <a:fillRect/>
          </a:stretch>
        </p:blipFill>
        <p:spPr>
          <a:xfrm rot="5400000">
            <a:off x="-4768425" y="679750"/>
            <a:ext cx="6667500" cy="4419600"/>
          </a:xfrm>
          <a:prstGeom prst="rect">
            <a:avLst/>
          </a:prstGeom>
          <a:noFill/>
          <a:ln>
            <a:noFill/>
          </a:ln>
        </p:spPr>
      </p:pic>
      <p:sp>
        <p:nvSpPr>
          <p:cNvPr id="1296" name="Google Shape;1296;p131"/>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CLASSIFICATION ACCURACY RESULT</a:t>
            </a:r>
            <a:endParaRPr b="1" sz="2800">
              <a:solidFill>
                <a:srgbClr val="44485B"/>
              </a:solidFill>
              <a:latin typeface="Proxima Nova"/>
              <a:ea typeface="Proxima Nova"/>
              <a:cs typeface="Proxima Nova"/>
              <a:sym typeface="Proxima Nova"/>
            </a:endParaRPr>
          </a:p>
        </p:txBody>
      </p:sp>
      <p:sp>
        <p:nvSpPr>
          <p:cNvPr id="1297" name="Google Shape;1297;p131"/>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1"/>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Overall Performance Experiments</a:t>
            </a:r>
            <a:endParaRPr sz="1200">
              <a:solidFill>
                <a:srgbClr val="57565A"/>
              </a:solidFill>
              <a:latin typeface="Proxima Nova"/>
              <a:ea typeface="Proxima Nova"/>
              <a:cs typeface="Proxima Nova"/>
              <a:sym typeface="Proxima Nova"/>
            </a:endParaRPr>
          </a:p>
        </p:txBody>
      </p:sp>
      <p:sp>
        <p:nvSpPr>
          <p:cNvPr id="1299" name="Google Shape;1299;p131"/>
          <p:cNvSpPr txBox="1"/>
          <p:nvPr/>
        </p:nvSpPr>
        <p:spPr>
          <a:xfrm>
            <a:off x="8844800" y="26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3</a:t>
            </a:r>
            <a:endParaRPr sz="1800">
              <a:solidFill>
                <a:srgbClr val="FFFFFF"/>
              </a:solidFill>
              <a:latin typeface="Proxima Nova Semibold"/>
              <a:ea typeface="Proxima Nova Semibold"/>
              <a:cs typeface="Proxima Nova Semibold"/>
              <a:sym typeface="Proxima Nova Semibold"/>
            </a:endParaRPr>
          </a:p>
        </p:txBody>
      </p:sp>
      <p:grpSp>
        <p:nvGrpSpPr>
          <p:cNvPr id="1300" name="Google Shape;1300;p131"/>
          <p:cNvGrpSpPr/>
          <p:nvPr/>
        </p:nvGrpSpPr>
        <p:grpSpPr>
          <a:xfrm>
            <a:off x="8600900" y="2650"/>
            <a:ext cx="548700" cy="569100"/>
            <a:chOff x="7627250" y="3345750"/>
            <a:chExt cx="548700" cy="569100"/>
          </a:xfrm>
        </p:grpSpPr>
        <p:sp>
          <p:nvSpPr>
            <p:cNvPr id="1301" name="Google Shape;1301;p131"/>
            <p:cNvSpPr/>
            <p:nvPr/>
          </p:nvSpPr>
          <p:spPr>
            <a:xfrm rot="10800000">
              <a:off x="7627250" y="3345750"/>
              <a:ext cx="548700" cy="569100"/>
            </a:xfrm>
            <a:prstGeom prst="rtTriangle">
              <a:avLst/>
            </a:prstGeom>
            <a:solidFill>
              <a:srgbClr val="4DB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1"/>
            <p:cNvSpPr txBox="1"/>
            <p:nvPr/>
          </p:nvSpPr>
          <p:spPr>
            <a:xfrm>
              <a:off x="7871150" y="3345775"/>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4</a:t>
              </a:r>
              <a:endParaRPr sz="1800">
                <a:solidFill>
                  <a:srgbClr val="FFFFFF"/>
                </a:solidFill>
                <a:latin typeface="Proxima Nova Semibold"/>
                <a:ea typeface="Proxima Nova Semibold"/>
                <a:cs typeface="Proxima Nova Semibold"/>
                <a:sym typeface="Proxima Nova Semibold"/>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132"/>
          <p:cNvSpPr txBox="1"/>
          <p:nvPr>
            <p:ph idx="1" type="body"/>
          </p:nvPr>
        </p:nvSpPr>
        <p:spPr>
          <a:xfrm>
            <a:off x="775125" y="3650225"/>
            <a:ext cx="8272800" cy="142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top-K strategy: selects K stocks with the highest scores to construct a new portfolio for the next trading day</a:t>
            </a:r>
            <a:endParaRPr/>
          </a:p>
        </p:txBody>
      </p:sp>
      <p:pic>
        <p:nvPicPr>
          <p:cNvPr id="1308" name="Google Shape;1308;p132"/>
          <p:cNvPicPr preferRelativeResize="0"/>
          <p:nvPr/>
        </p:nvPicPr>
        <p:blipFill>
          <a:blip r:embed="rId3">
            <a:alphaModFix/>
          </a:blip>
          <a:stretch>
            <a:fillRect/>
          </a:stretch>
        </p:blipFill>
        <p:spPr>
          <a:xfrm>
            <a:off x="2324700" y="1275338"/>
            <a:ext cx="5017324" cy="2262600"/>
          </a:xfrm>
          <a:prstGeom prst="rect">
            <a:avLst/>
          </a:prstGeom>
          <a:noFill/>
          <a:ln>
            <a:noFill/>
          </a:ln>
        </p:spPr>
      </p:pic>
      <p:pic>
        <p:nvPicPr>
          <p:cNvPr id="1309" name="Google Shape;1309;p132"/>
          <p:cNvPicPr preferRelativeResize="0"/>
          <p:nvPr/>
        </p:nvPicPr>
        <p:blipFill>
          <a:blip r:embed="rId4">
            <a:alphaModFix/>
          </a:blip>
          <a:stretch>
            <a:fillRect/>
          </a:stretch>
        </p:blipFill>
        <p:spPr>
          <a:xfrm rot="5400000">
            <a:off x="-4768425" y="679750"/>
            <a:ext cx="6667500" cy="4419600"/>
          </a:xfrm>
          <a:prstGeom prst="rect">
            <a:avLst/>
          </a:prstGeom>
          <a:noFill/>
          <a:ln>
            <a:noFill/>
          </a:ln>
        </p:spPr>
      </p:pic>
      <p:sp>
        <p:nvSpPr>
          <p:cNvPr id="1310" name="Google Shape;1310;p132"/>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MARKET TRADING SIMULATION</a:t>
            </a:r>
            <a:endParaRPr b="1" sz="2800">
              <a:solidFill>
                <a:srgbClr val="44485B"/>
              </a:solidFill>
              <a:latin typeface="Proxima Nova"/>
              <a:ea typeface="Proxima Nova"/>
              <a:cs typeface="Proxima Nova"/>
              <a:sym typeface="Proxima Nova"/>
            </a:endParaRPr>
          </a:p>
        </p:txBody>
      </p:sp>
      <p:sp>
        <p:nvSpPr>
          <p:cNvPr id="1311" name="Google Shape;1311;p132"/>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32"/>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Overall Performance Experiments</a:t>
            </a:r>
            <a:endParaRPr sz="1200">
              <a:solidFill>
                <a:srgbClr val="57565A"/>
              </a:solidFill>
              <a:latin typeface="Proxima Nova"/>
              <a:ea typeface="Proxima Nova"/>
              <a:cs typeface="Proxima Nova"/>
              <a:sym typeface="Proxima Nova"/>
            </a:endParaRPr>
          </a:p>
        </p:txBody>
      </p:sp>
      <p:sp>
        <p:nvSpPr>
          <p:cNvPr id="1313" name="Google Shape;1313;p132"/>
          <p:cNvSpPr txBox="1"/>
          <p:nvPr/>
        </p:nvSpPr>
        <p:spPr>
          <a:xfrm>
            <a:off x="8844800" y="26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3</a:t>
            </a:r>
            <a:endParaRPr sz="1800">
              <a:solidFill>
                <a:srgbClr val="FFFFFF"/>
              </a:solidFill>
              <a:latin typeface="Proxima Nova Semibold"/>
              <a:ea typeface="Proxima Nova Semibold"/>
              <a:cs typeface="Proxima Nova Semibold"/>
              <a:sym typeface="Proxima Nova Semibold"/>
            </a:endParaRPr>
          </a:p>
        </p:txBody>
      </p:sp>
      <p:grpSp>
        <p:nvGrpSpPr>
          <p:cNvPr id="1314" name="Google Shape;1314;p132"/>
          <p:cNvGrpSpPr/>
          <p:nvPr/>
        </p:nvGrpSpPr>
        <p:grpSpPr>
          <a:xfrm>
            <a:off x="8600900" y="2650"/>
            <a:ext cx="548700" cy="569100"/>
            <a:chOff x="7627250" y="3345750"/>
            <a:chExt cx="548700" cy="569100"/>
          </a:xfrm>
        </p:grpSpPr>
        <p:sp>
          <p:nvSpPr>
            <p:cNvPr id="1315" name="Google Shape;1315;p132"/>
            <p:cNvSpPr/>
            <p:nvPr/>
          </p:nvSpPr>
          <p:spPr>
            <a:xfrm rot="10800000">
              <a:off x="7627250" y="3345750"/>
              <a:ext cx="548700" cy="569100"/>
            </a:xfrm>
            <a:prstGeom prst="rtTriangle">
              <a:avLst/>
            </a:prstGeom>
            <a:solidFill>
              <a:srgbClr val="4DB3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2"/>
            <p:cNvSpPr txBox="1"/>
            <p:nvPr/>
          </p:nvSpPr>
          <p:spPr>
            <a:xfrm>
              <a:off x="7871150" y="3345775"/>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4</a:t>
              </a:r>
              <a:endParaRPr sz="1800">
                <a:solidFill>
                  <a:srgbClr val="FFFFFF"/>
                </a:solidFill>
                <a:latin typeface="Proxima Nova Semibold"/>
                <a:ea typeface="Proxima Nova Semibold"/>
                <a:cs typeface="Proxima Nova Semibold"/>
                <a:sym typeface="Proxima Nova Semibold"/>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pic>
        <p:nvPicPr>
          <p:cNvPr id="1321" name="Google Shape;1321;p133"/>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322" name="Google Shape;1322;p133"/>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EVALUATION</a:t>
            </a:r>
            <a:endParaRPr b="1" sz="2800">
              <a:solidFill>
                <a:srgbClr val="44485B"/>
              </a:solidFill>
              <a:latin typeface="Proxima Nova"/>
              <a:ea typeface="Proxima Nova"/>
              <a:cs typeface="Proxima Nova"/>
              <a:sym typeface="Proxima Nova"/>
            </a:endParaRPr>
          </a:p>
        </p:txBody>
      </p:sp>
      <p:sp>
        <p:nvSpPr>
          <p:cNvPr id="1323" name="Google Shape;1323;p133"/>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33"/>
          <p:cNvSpPr txBox="1"/>
          <p:nvPr/>
        </p:nvSpPr>
        <p:spPr>
          <a:xfrm>
            <a:off x="1755775" y="131445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Experiment Setup</a:t>
            </a:r>
            <a:endParaRPr sz="1800">
              <a:solidFill>
                <a:srgbClr val="57565A"/>
              </a:solidFill>
              <a:latin typeface="Proxima Nova"/>
              <a:ea typeface="Proxima Nova"/>
              <a:cs typeface="Proxima Nova"/>
              <a:sym typeface="Proxima Nova"/>
            </a:endParaRPr>
          </a:p>
        </p:txBody>
      </p:sp>
      <p:sp>
        <p:nvSpPr>
          <p:cNvPr id="1325" name="Google Shape;1325;p133"/>
          <p:cNvSpPr txBox="1"/>
          <p:nvPr/>
        </p:nvSpPr>
        <p:spPr>
          <a:xfrm>
            <a:off x="1755775" y="20193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Two Attention Mechanisms</a:t>
            </a:r>
            <a:endParaRPr sz="1800">
              <a:solidFill>
                <a:srgbClr val="57565A"/>
              </a:solidFill>
              <a:latin typeface="Proxima Nova"/>
              <a:ea typeface="Proxima Nova"/>
              <a:cs typeface="Proxima Nova"/>
              <a:sym typeface="Proxima Nova"/>
            </a:endParaRPr>
          </a:p>
        </p:txBody>
      </p:sp>
      <p:sp>
        <p:nvSpPr>
          <p:cNvPr id="1326" name="Google Shape;1326;p133"/>
          <p:cNvSpPr txBox="1"/>
          <p:nvPr/>
        </p:nvSpPr>
        <p:spPr>
          <a:xfrm>
            <a:off x="1755775" y="27241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Effects of Self-paced learning</a:t>
            </a:r>
            <a:endParaRPr sz="1800">
              <a:solidFill>
                <a:srgbClr val="57565A"/>
              </a:solidFill>
              <a:latin typeface="Proxima Nova"/>
              <a:ea typeface="Proxima Nova"/>
              <a:cs typeface="Proxima Nova"/>
              <a:sym typeface="Proxima Nova"/>
            </a:endParaRPr>
          </a:p>
        </p:txBody>
      </p:sp>
      <p:sp>
        <p:nvSpPr>
          <p:cNvPr id="1327" name="Google Shape;1327;p133"/>
          <p:cNvSpPr txBox="1"/>
          <p:nvPr/>
        </p:nvSpPr>
        <p:spPr>
          <a:xfrm>
            <a:off x="1755775" y="342907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Overall Performance Experiments</a:t>
            </a:r>
            <a:endParaRPr sz="1800">
              <a:solidFill>
                <a:srgbClr val="57565A"/>
              </a:solidFill>
              <a:latin typeface="Proxima Nova"/>
              <a:ea typeface="Proxima Nova"/>
              <a:cs typeface="Proxima Nova"/>
              <a:sym typeface="Proxima Nova"/>
            </a:endParaRPr>
          </a:p>
        </p:txBody>
      </p:sp>
      <p:sp>
        <p:nvSpPr>
          <p:cNvPr id="1328" name="Google Shape;1328;p133"/>
          <p:cNvSpPr txBox="1"/>
          <p:nvPr/>
        </p:nvSpPr>
        <p:spPr>
          <a:xfrm>
            <a:off x="1755775" y="41340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7565A"/>
                </a:solidFill>
                <a:latin typeface="Proxima Nova"/>
                <a:ea typeface="Proxima Nova"/>
                <a:cs typeface="Proxima Nova"/>
                <a:sym typeface="Proxima Nova"/>
              </a:rPr>
              <a:t>Performance Discussion</a:t>
            </a:r>
            <a:endParaRPr b="1" sz="2400">
              <a:solidFill>
                <a:srgbClr val="57565A"/>
              </a:solidFill>
              <a:latin typeface="Proxima Nova"/>
              <a:ea typeface="Proxima Nova"/>
              <a:cs typeface="Proxima Nova"/>
              <a:sym typeface="Proxima Nova"/>
            </a:endParaRPr>
          </a:p>
        </p:txBody>
      </p:sp>
      <p:sp>
        <p:nvSpPr>
          <p:cNvPr id="1329" name="Google Shape;1329;p133"/>
          <p:cNvSpPr/>
          <p:nvPr/>
        </p:nvSpPr>
        <p:spPr>
          <a:xfrm>
            <a:off x="1065800" y="12161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330" name="Google Shape;1330;p133"/>
          <p:cNvSpPr/>
          <p:nvPr/>
        </p:nvSpPr>
        <p:spPr>
          <a:xfrm>
            <a:off x="1065800" y="19197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331" name="Google Shape;1331;p133"/>
          <p:cNvSpPr/>
          <p:nvPr/>
        </p:nvSpPr>
        <p:spPr>
          <a:xfrm>
            <a:off x="1065800" y="2623275"/>
            <a:ext cx="599100" cy="599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332" name="Google Shape;1332;p133"/>
          <p:cNvSpPr/>
          <p:nvPr/>
        </p:nvSpPr>
        <p:spPr>
          <a:xfrm>
            <a:off x="1065800" y="3326850"/>
            <a:ext cx="599100" cy="599100"/>
          </a:xfrm>
          <a:prstGeom prst="ellipse">
            <a:avLst/>
          </a:prstGeom>
          <a:solidFill>
            <a:srgbClr val="48AFC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4</a:t>
            </a:r>
            <a:endParaRPr b="1">
              <a:solidFill>
                <a:srgbClr val="FFFFFF"/>
              </a:solidFill>
              <a:latin typeface="Proxima Nova"/>
              <a:ea typeface="Proxima Nova"/>
              <a:cs typeface="Proxima Nova"/>
              <a:sym typeface="Proxima Nova"/>
            </a:endParaRPr>
          </a:p>
        </p:txBody>
      </p:sp>
      <p:sp>
        <p:nvSpPr>
          <p:cNvPr id="1333" name="Google Shape;1333;p133"/>
          <p:cNvSpPr/>
          <p:nvPr/>
        </p:nvSpPr>
        <p:spPr>
          <a:xfrm>
            <a:off x="1065800" y="4030425"/>
            <a:ext cx="599100" cy="599100"/>
          </a:xfrm>
          <a:prstGeom prst="ellipse">
            <a:avLst/>
          </a:prstGeom>
          <a:solidFill>
            <a:srgbClr val="8E7C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5</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id="746" name="Google Shape;746;p89"/>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747" name="Google Shape;747;p89"/>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INTRODUCTION TO STOCK PRICE PREDICTION</a:t>
            </a:r>
            <a:endParaRPr b="1" sz="3600">
              <a:solidFill>
                <a:srgbClr val="FFFFFF"/>
              </a:solidFill>
              <a:latin typeface="Proxima Nova"/>
              <a:ea typeface="Proxima Nova"/>
              <a:cs typeface="Proxima Nova"/>
              <a:sym typeface="Proxima Nova"/>
            </a:endParaRPr>
          </a:p>
        </p:txBody>
      </p:sp>
      <p:sp>
        <p:nvSpPr>
          <p:cNvPr id="748" name="Google Shape;748;p89"/>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34"/>
          <p:cNvSpPr txBox="1"/>
          <p:nvPr>
            <p:ph idx="1" type="body"/>
          </p:nvPr>
        </p:nvSpPr>
        <p:spPr>
          <a:xfrm>
            <a:off x="1442525" y="1321525"/>
            <a:ext cx="7223100" cy="1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accuracy = 0.478 (from HAN-SPL)</a:t>
            </a:r>
            <a:endParaRPr/>
          </a:p>
          <a:p>
            <a:pPr indent="0" lvl="0" marL="0" rtl="0" algn="l">
              <a:spcBef>
                <a:spcPts val="1600"/>
              </a:spcBef>
              <a:spcAft>
                <a:spcPts val="1600"/>
              </a:spcAft>
              <a:buNone/>
            </a:pPr>
            <a:r>
              <a:rPr lang="en"/>
              <a:t>Highest annualized return = 0.611 (investing 40 stocks)</a:t>
            </a:r>
            <a:endParaRPr/>
          </a:p>
        </p:txBody>
      </p:sp>
      <p:pic>
        <p:nvPicPr>
          <p:cNvPr id="1339" name="Google Shape;1339;p134"/>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340" name="Google Shape;1340;p134"/>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PERFORMANCE DISCUSSION</a:t>
            </a:r>
            <a:endParaRPr b="1" sz="2800">
              <a:solidFill>
                <a:srgbClr val="44485B"/>
              </a:solidFill>
              <a:latin typeface="Proxima Nova"/>
              <a:ea typeface="Proxima Nova"/>
              <a:cs typeface="Proxima Nova"/>
              <a:sym typeface="Proxima Nova"/>
            </a:endParaRPr>
          </a:p>
        </p:txBody>
      </p:sp>
      <p:sp>
        <p:nvSpPr>
          <p:cNvPr id="1341" name="Google Shape;1341;p134"/>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34"/>
          <p:cNvSpPr txBox="1"/>
          <p:nvPr/>
        </p:nvSpPr>
        <p:spPr>
          <a:xfrm>
            <a:off x="5789575" y="2625"/>
            <a:ext cx="3048000" cy="399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57565A"/>
                </a:solidFill>
                <a:latin typeface="Proxima Nova"/>
                <a:ea typeface="Proxima Nova"/>
                <a:cs typeface="Proxima Nova"/>
                <a:sym typeface="Proxima Nova"/>
              </a:rPr>
              <a:t>Performance Discussion</a:t>
            </a:r>
            <a:endParaRPr sz="1200">
              <a:solidFill>
                <a:srgbClr val="57565A"/>
              </a:solidFill>
              <a:latin typeface="Proxima Nova"/>
              <a:ea typeface="Proxima Nova"/>
              <a:cs typeface="Proxima Nova"/>
              <a:sym typeface="Proxima Nova"/>
            </a:endParaRPr>
          </a:p>
        </p:txBody>
      </p:sp>
      <p:sp>
        <p:nvSpPr>
          <p:cNvPr id="1343" name="Google Shape;1343;p134"/>
          <p:cNvSpPr txBox="1"/>
          <p:nvPr/>
        </p:nvSpPr>
        <p:spPr>
          <a:xfrm>
            <a:off x="8844800" y="265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3</a:t>
            </a:r>
            <a:endParaRPr sz="1800">
              <a:solidFill>
                <a:srgbClr val="FFFFFF"/>
              </a:solidFill>
              <a:latin typeface="Proxima Nova Semibold"/>
              <a:ea typeface="Proxima Nova Semibold"/>
              <a:cs typeface="Proxima Nova Semibold"/>
              <a:sym typeface="Proxima Nova Semibold"/>
            </a:endParaRPr>
          </a:p>
        </p:txBody>
      </p:sp>
      <p:grpSp>
        <p:nvGrpSpPr>
          <p:cNvPr id="1344" name="Google Shape;1344;p134"/>
          <p:cNvGrpSpPr/>
          <p:nvPr/>
        </p:nvGrpSpPr>
        <p:grpSpPr>
          <a:xfrm>
            <a:off x="8600900" y="0"/>
            <a:ext cx="548700" cy="569100"/>
            <a:chOff x="7627250" y="4050675"/>
            <a:chExt cx="548700" cy="569100"/>
          </a:xfrm>
        </p:grpSpPr>
        <p:sp>
          <p:nvSpPr>
            <p:cNvPr id="1345" name="Google Shape;1345;p134"/>
            <p:cNvSpPr/>
            <p:nvPr/>
          </p:nvSpPr>
          <p:spPr>
            <a:xfrm rot="10800000">
              <a:off x="7627250" y="4050675"/>
              <a:ext cx="548700" cy="569100"/>
            </a:xfrm>
            <a:prstGeom prst="rtTriangle">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34"/>
            <p:cNvSpPr txBox="1"/>
            <p:nvPr/>
          </p:nvSpPr>
          <p:spPr>
            <a:xfrm>
              <a:off x="7871150" y="4050700"/>
              <a:ext cx="3048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Semibold"/>
                  <a:ea typeface="Proxima Nova Semibold"/>
                  <a:cs typeface="Proxima Nova Semibold"/>
                  <a:sym typeface="Proxima Nova Semibold"/>
                </a:rPr>
                <a:t>5</a:t>
              </a:r>
              <a:endParaRPr sz="1800">
                <a:solidFill>
                  <a:srgbClr val="FFFFFF"/>
                </a:solidFill>
                <a:latin typeface="Proxima Nova Semibold"/>
                <a:ea typeface="Proxima Nova Semibold"/>
                <a:cs typeface="Proxima Nova Semibold"/>
                <a:sym typeface="Proxima Nova Semibold"/>
              </a:endParaRPr>
            </a:p>
          </p:txBody>
        </p:sp>
      </p:grpSp>
      <p:pic>
        <p:nvPicPr>
          <p:cNvPr id="1347" name="Google Shape;1347;p134"/>
          <p:cNvPicPr preferRelativeResize="0"/>
          <p:nvPr/>
        </p:nvPicPr>
        <p:blipFill>
          <a:blip r:embed="rId4">
            <a:alphaModFix/>
          </a:blip>
          <a:stretch>
            <a:fillRect/>
          </a:stretch>
        </p:blipFill>
        <p:spPr>
          <a:xfrm>
            <a:off x="1141611" y="2701321"/>
            <a:ext cx="3506199" cy="1492931"/>
          </a:xfrm>
          <a:prstGeom prst="rect">
            <a:avLst/>
          </a:prstGeom>
          <a:noFill/>
          <a:ln>
            <a:noFill/>
          </a:ln>
        </p:spPr>
      </p:pic>
      <p:pic>
        <p:nvPicPr>
          <p:cNvPr id="1348" name="Google Shape;1348;p134"/>
          <p:cNvPicPr preferRelativeResize="0"/>
          <p:nvPr/>
        </p:nvPicPr>
        <p:blipFill>
          <a:blip r:embed="rId5">
            <a:alphaModFix/>
          </a:blip>
          <a:stretch>
            <a:fillRect/>
          </a:stretch>
        </p:blipFill>
        <p:spPr>
          <a:xfrm>
            <a:off x="4931575" y="2620437"/>
            <a:ext cx="3669324" cy="1654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pic>
        <p:nvPicPr>
          <p:cNvPr id="1353" name="Google Shape;1353;p135"/>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1354" name="Google Shape;1354;p135"/>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CONCLUSION</a:t>
            </a:r>
            <a:endParaRPr b="1" sz="3600">
              <a:solidFill>
                <a:srgbClr val="FFFFFF"/>
              </a:solidFill>
              <a:latin typeface="Proxima Nova"/>
              <a:ea typeface="Proxima Nova"/>
              <a:cs typeface="Proxima Nova"/>
              <a:sym typeface="Proxima Nova"/>
            </a:endParaRPr>
          </a:p>
        </p:txBody>
      </p:sp>
      <p:sp>
        <p:nvSpPr>
          <p:cNvPr id="1355" name="Google Shape;1355;p135"/>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136"/>
          <p:cNvSpPr txBox="1"/>
          <p:nvPr>
            <p:ph idx="1" type="body"/>
          </p:nvPr>
        </p:nvSpPr>
        <p:spPr>
          <a:xfrm>
            <a:off x="1104200" y="1249725"/>
            <a:ext cx="7458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Three principles for news-oriented stock trend prediction</a:t>
            </a:r>
            <a:endParaRPr/>
          </a:p>
          <a:p>
            <a:pPr indent="-342900" lvl="1" marL="914400" rtl="0" algn="l">
              <a:spcBef>
                <a:spcPts val="0"/>
              </a:spcBef>
              <a:spcAft>
                <a:spcPts val="0"/>
              </a:spcAft>
              <a:buSzPts val="1800"/>
              <a:buChar char="○"/>
            </a:pPr>
            <a:r>
              <a:rPr lang="en" sz="1800"/>
              <a:t>Sequential context dependency</a:t>
            </a:r>
            <a:endParaRPr sz="1800"/>
          </a:p>
          <a:p>
            <a:pPr indent="-342900" lvl="1" marL="914400" rtl="0" algn="l">
              <a:spcBef>
                <a:spcPts val="0"/>
              </a:spcBef>
              <a:spcAft>
                <a:spcPts val="0"/>
              </a:spcAft>
              <a:buSzPts val="1800"/>
              <a:buChar char="○"/>
            </a:pPr>
            <a:r>
              <a:rPr lang="en" sz="1800"/>
              <a:t>Diverse influence </a:t>
            </a:r>
            <a:endParaRPr sz="1800"/>
          </a:p>
          <a:p>
            <a:pPr indent="-342900" lvl="1" marL="914400" rtl="0" algn="l">
              <a:spcBef>
                <a:spcPts val="0"/>
              </a:spcBef>
              <a:spcAft>
                <a:spcPts val="0"/>
              </a:spcAft>
              <a:buSzPts val="1800"/>
              <a:buChar char="○"/>
            </a:pPr>
            <a:r>
              <a:rPr lang="en" sz="1800"/>
              <a:t>Effective and efficient learning</a:t>
            </a:r>
            <a:endParaRPr sz="1800"/>
          </a:p>
          <a:p>
            <a:pPr indent="-342900" lvl="0" marL="457200" rtl="0" algn="l">
              <a:spcBef>
                <a:spcPts val="0"/>
              </a:spcBef>
              <a:spcAft>
                <a:spcPts val="0"/>
              </a:spcAft>
              <a:buSzPts val="1800"/>
              <a:buChar char="●"/>
            </a:pPr>
            <a:r>
              <a:rPr lang="en"/>
              <a:t>Hybrid Attention Network (HAN) + Self-paced learning mechanism</a:t>
            </a:r>
            <a:endParaRPr/>
          </a:p>
          <a:p>
            <a:pPr indent="-342900" lvl="0" marL="457200" rtl="0" algn="l">
              <a:spcBef>
                <a:spcPts val="0"/>
              </a:spcBef>
              <a:spcAft>
                <a:spcPts val="0"/>
              </a:spcAft>
              <a:buSzPts val="1800"/>
              <a:buChar char="●"/>
            </a:pPr>
            <a:r>
              <a:rPr lang="en"/>
              <a:t>Experiments on real stock market</a:t>
            </a:r>
            <a:endParaRPr/>
          </a:p>
          <a:p>
            <a:pPr indent="-342900" lvl="0" marL="457200" rtl="0" algn="l">
              <a:spcBef>
                <a:spcPts val="0"/>
              </a:spcBef>
              <a:spcAft>
                <a:spcPts val="0"/>
              </a:spcAft>
              <a:buSzPts val="1800"/>
              <a:buChar char="●"/>
            </a:pPr>
            <a:r>
              <a:rPr lang="en"/>
              <a:t>Back-testing </a:t>
            </a:r>
            <a:endParaRPr/>
          </a:p>
        </p:txBody>
      </p:sp>
      <p:pic>
        <p:nvPicPr>
          <p:cNvPr id="1361" name="Google Shape;1361;p136"/>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1362" name="Google Shape;1362;p136"/>
          <p:cNvSpPr txBox="1"/>
          <p:nvPr/>
        </p:nvSpPr>
        <p:spPr>
          <a:xfrm>
            <a:off x="1065800" y="3360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CONCLUSION</a:t>
            </a:r>
            <a:endParaRPr b="1" sz="2800">
              <a:solidFill>
                <a:srgbClr val="44485B"/>
              </a:solidFill>
              <a:latin typeface="Proxima Nova"/>
              <a:ea typeface="Proxima Nova"/>
              <a:cs typeface="Proxima Nova"/>
              <a:sym typeface="Proxima Nova"/>
            </a:endParaRPr>
          </a:p>
        </p:txBody>
      </p:sp>
      <p:sp>
        <p:nvSpPr>
          <p:cNvPr id="1363" name="Google Shape;1363;p136"/>
          <p:cNvSpPr/>
          <p:nvPr/>
        </p:nvSpPr>
        <p:spPr>
          <a:xfrm>
            <a:off x="2765900" y="9471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pic>
        <p:nvPicPr>
          <p:cNvPr id="753" name="Google Shape;753;p90"/>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754" name="Google Shape;754;p90"/>
          <p:cNvSpPr txBox="1"/>
          <p:nvPr/>
        </p:nvSpPr>
        <p:spPr>
          <a:xfrm>
            <a:off x="1065800" y="1836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44485B"/>
                </a:solidFill>
                <a:latin typeface="Proxima Nova"/>
                <a:ea typeface="Proxima Nova"/>
                <a:cs typeface="Proxima Nova"/>
                <a:sym typeface="Proxima Nova"/>
              </a:rPr>
              <a:t>STOCK INVESTOR’S TOOLS IN MAKING STOCK PRICE PREDICTION</a:t>
            </a:r>
            <a:endParaRPr b="1" sz="2400">
              <a:solidFill>
                <a:srgbClr val="44485B"/>
              </a:solidFill>
              <a:latin typeface="Proxima Nova"/>
              <a:ea typeface="Proxima Nova"/>
              <a:cs typeface="Proxima Nova"/>
              <a:sym typeface="Proxima Nova"/>
            </a:endParaRPr>
          </a:p>
        </p:txBody>
      </p:sp>
      <p:sp>
        <p:nvSpPr>
          <p:cNvPr id="755" name="Google Shape;755;p90"/>
          <p:cNvSpPr/>
          <p:nvPr/>
        </p:nvSpPr>
        <p:spPr>
          <a:xfrm>
            <a:off x="2765900" y="10995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90"/>
          <p:cNvPicPr preferRelativeResize="0"/>
          <p:nvPr/>
        </p:nvPicPr>
        <p:blipFill>
          <a:blip r:embed="rId4">
            <a:alphaModFix/>
          </a:blip>
          <a:stretch>
            <a:fillRect/>
          </a:stretch>
        </p:blipFill>
        <p:spPr>
          <a:xfrm>
            <a:off x="1046825" y="3305287"/>
            <a:ext cx="2318826" cy="1560741"/>
          </a:xfrm>
          <a:prstGeom prst="rect">
            <a:avLst/>
          </a:prstGeom>
          <a:noFill/>
          <a:ln>
            <a:noFill/>
          </a:ln>
        </p:spPr>
      </p:pic>
      <p:pic>
        <p:nvPicPr>
          <p:cNvPr id="757" name="Google Shape;757;p90"/>
          <p:cNvPicPr preferRelativeResize="0"/>
          <p:nvPr/>
        </p:nvPicPr>
        <p:blipFill>
          <a:blip r:embed="rId5">
            <a:alphaModFix/>
          </a:blip>
          <a:stretch>
            <a:fillRect/>
          </a:stretch>
        </p:blipFill>
        <p:spPr>
          <a:xfrm>
            <a:off x="1046825" y="1434650"/>
            <a:ext cx="2318829" cy="1773625"/>
          </a:xfrm>
          <a:prstGeom prst="rect">
            <a:avLst/>
          </a:prstGeom>
          <a:noFill/>
          <a:ln>
            <a:noFill/>
          </a:ln>
        </p:spPr>
      </p:pic>
      <p:sp>
        <p:nvSpPr>
          <p:cNvPr id="758" name="Google Shape;758;p90"/>
          <p:cNvSpPr txBox="1"/>
          <p:nvPr>
            <p:ph type="title"/>
          </p:nvPr>
        </p:nvSpPr>
        <p:spPr>
          <a:xfrm>
            <a:off x="4615425" y="1280900"/>
            <a:ext cx="4249200" cy="105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318B9D"/>
                </a:solidFill>
                <a:latin typeface="Proxima Nova"/>
                <a:ea typeface="Proxima Nova"/>
                <a:cs typeface="Proxima Nova"/>
                <a:sym typeface="Proxima Nova"/>
              </a:rPr>
              <a:t>Fundamental Analysis</a:t>
            </a:r>
            <a:endParaRPr b="1" sz="1800">
              <a:solidFill>
                <a:srgbClr val="318B9D"/>
              </a:solidFill>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Company business model</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Quarterly balance sheet</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Price per earning ratio</a:t>
            </a:r>
            <a:endParaRPr sz="1800">
              <a:latin typeface="Proxima Nova"/>
              <a:ea typeface="Proxima Nova"/>
              <a:cs typeface="Proxima Nova"/>
              <a:sym typeface="Proxima Nova"/>
            </a:endParaRPr>
          </a:p>
        </p:txBody>
      </p:sp>
      <p:sp>
        <p:nvSpPr>
          <p:cNvPr id="759" name="Google Shape;759;p90"/>
          <p:cNvSpPr txBox="1"/>
          <p:nvPr>
            <p:ph type="title"/>
          </p:nvPr>
        </p:nvSpPr>
        <p:spPr>
          <a:xfrm>
            <a:off x="4615425" y="2306700"/>
            <a:ext cx="4249200" cy="159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318B9D"/>
                </a:solidFill>
                <a:latin typeface="Proxima Nova"/>
                <a:ea typeface="Proxima Nova"/>
                <a:cs typeface="Proxima Nova"/>
                <a:sym typeface="Proxima Nova"/>
              </a:rPr>
              <a:t>Technical Analysis</a:t>
            </a:r>
            <a:endParaRPr b="1" sz="1800">
              <a:solidFill>
                <a:srgbClr val="318B9D"/>
              </a:solidFill>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Stock technical chart</a:t>
            </a:r>
            <a:endParaRPr sz="1800">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Moving average</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Bollinger band</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MACD</a:t>
            </a:r>
            <a:endParaRPr sz="1800">
              <a:solidFill>
                <a:schemeClr val="dk1"/>
              </a:solidFill>
              <a:latin typeface="Proxima Nova"/>
              <a:ea typeface="Proxima Nova"/>
              <a:cs typeface="Proxima Nova"/>
              <a:sym typeface="Proxima Nova"/>
            </a:endParaRPr>
          </a:p>
        </p:txBody>
      </p:sp>
      <p:sp>
        <p:nvSpPr>
          <p:cNvPr id="760" name="Google Shape;760;p90"/>
          <p:cNvSpPr txBox="1"/>
          <p:nvPr>
            <p:ph type="title"/>
          </p:nvPr>
        </p:nvSpPr>
        <p:spPr>
          <a:xfrm>
            <a:off x="4615425" y="3732009"/>
            <a:ext cx="4249200" cy="70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318B9D"/>
                </a:solidFill>
                <a:latin typeface="Proxima Nova"/>
                <a:ea typeface="Proxima Nova"/>
                <a:cs typeface="Proxima Nova"/>
                <a:sym typeface="Proxima Nova"/>
              </a:rPr>
              <a:t>News</a:t>
            </a:r>
            <a:endParaRPr b="1" sz="1800">
              <a:solidFill>
                <a:srgbClr val="318B9D"/>
              </a:solidFill>
              <a:latin typeface="Proxima Nova"/>
              <a:ea typeface="Proxima Nova"/>
              <a:cs typeface="Proxima Nova"/>
              <a:sym typeface="Proxima Nova"/>
            </a:endParaRPr>
          </a:p>
        </p:txBody>
      </p:sp>
      <p:sp>
        <p:nvSpPr>
          <p:cNvPr id="761" name="Google Shape;761;p90"/>
          <p:cNvSpPr/>
          <p:nvPr/>
        </p:nvSpPr>
        <p:spPr>
          <a:xfrm>
            <a:off x="3674975" y="1280900"/>
            <a:ext cx="599100" cy="599100"/>
          </a:xfrm>
          <a:prstGeom prst="ellipse">
            <a:avLst/>
          </a:prstGeom>
          <a:solidFill>
            <a:srgbClr val="318B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01</a:t>
            </a:r>
            <a:endParaRPr b="1">
              <a:solidFill>
                <a:srgbClr val="FFFFFF"/>
              </a:solidFill>
              <a:latin typeface="Proxima Nova"/>
              <a:ea typeface="Proxima Nova"/>
              <a:cs typeface="Proxima Nova"/>
              <a:sym typeface="Proxima Nova"/>
            </a:endParaRPr>
          </a:p>
        </p:txBody>
      </p:sp>
      <p:sp>
        <p:nvSpPr>
          <p:cNvPr id="762" name="Google Shape;762;p90"/>
          <p:cNvSpPr/>
          <p:nvPr/>
        </p:nvSpPr>
        <p:spPr>
          <a:xfrm>
            <a:off x="3674975" y="2306700"/>
            <a:ext cx="599100" cy="599100"/>
          </a:xfrm>
          <a:prstGeom prst="ellipse">
            <a:avLst/>
          </a:prstGeom>
          <a:solidFill>
            <a:srgbClr val="318B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02</a:t>
            </a:r>
            <a:endParaRPr b="1">
              <a:solidFill>
                <a:srgbClr val="FFFFFF"/>
              </a:solidFill>
              <a:latin typeface="Proxima Nova"/>
              <a:ea typeface="Proxima Nova"/>
              <a:cs typeface="Proxima Nova"/>
              <a:sym typeface="Proxima Nova"/>
            </a:endParaRPr>
          </a:p>
        </p:txBody>
      </p:sp>
      <p:sp>
        <p:nvSpPr>
          <p:cNvPr id="763" name="Google Shape;763;p90"/>
          <p:cNvSpPr/>
          <p:nvPr/>
        </p:nvSpPr>
        <p:spPr>
          <a:xfrm>
            <a:off x="3674975" y="3785409"/>
            <a:ext cx="599100" cy="599100"/>
          </a:xfrm>
          <a:prstGeom prst="ellipse">
            <a:avLst/>
          </a:prstGeom>
          <a:solidFill>
            <a:srgbClr val="318B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03</a:t>
            </a:r>
            <a:endParaRPr b="1">
              <a:solidFill>
                <a:srgbClr val="FFFFFF"/>
              </a:solidFill>
              <a:latin typeface="Proxima Nova"/>
              <a:ea typeface="Proxima Nova"/>
              <a:cs typeface="Proxima Nova"/>
              <a:sym typeface="Proxima Nova"/>
            </a:endParaRPr>
          </a:p>
        </p:txBody>
      </p:sp>
      <p:sp>
        <p:nvSpPr>
          <p:cNvPr id="764" name="Google Shape;764;p90"/>
          <p:cNvSpPr/>
          <p:nvPr/>
        </p:nvSpPr>
        <p:spPr>
          <a:xfrm>
            <a:off x="3674975" y="4485550"/>
            <a:ext cx="599100" cy="599100"/>
          </a:xfrm>
          <a:prstGeom prst="ellipse">
            <a:avLst/>
          </a:prstGeom>
          <a:solidFill>
            <a:srgbClr val="318B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04</a:t>
            </a:r>
            <a:endParaRPr b="1">
              <a:solidFill>
                <a:srgbClr val="FFFFFF"/>
              </a:solidFill>
              <a:latin typeface="Proxima Nova"/>
              <a:ea typeface="Proxima Nova"/>
              <a:cs typeface="Proxima Nova"/>
              <a:sym typeface="Proxima Nova"/>
            </a:endParaRPr>
          </a:p>
        </p:txBody>
      </p:sp>
      <p:sp>
        <p:nvSpPr>
          <p:cNvPr id="765" name="Google Shape;765;p90"/>
          <p:cNvSpPr txBox="1"/>
          <p:nvPr>
            <p:ph type="title"/>
          </p:nvPr>
        </p:nvSpPr>
        <p:spPr>
          <a:xfrm>
            <a:off x="4615425" y="4432147"/>
            <a:ext cx="4249200" cy="70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800">
                <a:solidFill>
                  <a:srgbClr val="318B9D"/>
                </a:solidFill>
                <a:latin typeface="Proxima Nova"/>
                <a:ea typeface="Proxima Nova"/>
                <a:cs typeface="Proxima Nova"/>
                <a:sym typeface="Proxima Nova"/>
              </a:rPr>
              <a:t>World / Domestic Economy Status</a:t>
            </a:r>
            <a:endParaRPr b="1" sz="1800">
              <a:solidFill>
                <a:srgbClr val="318B9D"/>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pic>
        <p:nvPicPr>
          <p:cNvPr id="770" name="Google Shape;770;p91"/>
          <p:cNvPicPr preferRelativeResize="0"/>
          <p:nvPr/>
        </p:nvPicPr>
        <p:blipFill>
          <a:blip r:embed="rId3">
            <a:alphaModFix amt="84000"/>
          </a:blip>
          <a:stretch>
            <a:fillRect/>
          </a:stretch>
        </p:blipFill>
        <p:spPr>
          <a:xfrm>
            <a:off x="0" y="-1936325"/>
            <a:ext cx="9144000" cy="6061166"/>
          </a:xfrm>
          <a:prstGeom prst="rect">
            <a:avLst/>
          </a:prstGeom>
          <a:noFill/>
          <a:ln>
            <a:noFill/>
          </a:ln>
        </p:spPr>
      </p:pic>
      <p:sp>
        <p:nvSpPr>
          <p:cNvPr id="771" name="Google Shape;771;p91"/>
          <p:cNvSpPr txBox="1"/>
          <p:nvPr/>
        </p:nvSpPr>
        <p:spPr>
          <a:xfrm>
            <a:off x="106575" y="2724138"/>
            <a:ext cx="8415600" cy="129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RELATED WORK</a:t>
            </a:r>
            <a:endParaRPr b="1" sz="3600">
              <a:solidFill>
                <a:srgbClr val="FFFFFF"/>
              </a:solidFill>
              <a:latin typeface="Proxima Nova"/>
              <a:ea typeface="Proxima Nova"/>
              <a:cs typeface="Proxima Nova"/>
              <a:sym typeface="Proxima Nova"/>
            </a:endParaRPr>
          </a:p>
        </p:txBody>
      </p:sp>
      <p:sp>
        <p:nvSpPr>
          <p:cNvPr id="772" name="Google Shape;772;p91"/>
          <p:cNvSpPr/>
          <p:nvPr/>
        </p:nvSpPr>
        <p:spPr>
          <a:xfrm>
            <a:off x="2150" y="4124850"/>
            <a:ext cx="9144000" cy="66600"/>
          </a:xfrm>
          <a:prstGeom prst="rect">
            <a:avLst/>
          </a:prstGeom>
          <a:solidFill>
            <a:srgbClr val="82A3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pic>
        <p:nvPicPr>
          <p:cNvPr id="777" name="Google Shape;777;p92"/>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778" name="Google Shape;778;p92"/>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RELATED WORK</a:t>
            </a:r>
            <a:endParaRPr b="1" sz="2800">
              <a:solidFill>
                <a:srgbClr val="44485B"/>
              </a:solidFill>
              <a:latin typeface="Proxima Nova"/>
              <a:ea typeface="Proxima Nova"/>
              <a:cs typeface="Proxima Nova"/>
              <a:sym typeface="Proxima Nova"/>
            </a:endParaRPr>
          </a:p>
        </p:txBody>
      </p:sp>
      <p:sp>
        <p:nvSpPr>
          <p:cNvPr id="779" name="Google Shape;779;p92"/>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2"/>
          <p:cNvSpPr txBox="1"/>
          <p:nvPr/>
        </p:nvSpPr>
        <p:spPr>
          <a:xfrm>
            <a:off x="1755775" y="1742025"/>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Technical Analysis</a:t>
            </a:r>
            <a:endParaRPr sz="1800">
              <a:solidFill>
                <a:srgbClr val="57565A"/>
              </a:solidFill>
              <a:latin typeface="Proxima Nova"/>
              <a:ea typeface="Proxima Nova"/>
              <a:cs typeface="Proxima Nova"/>
              <a:sym typeface="Proxima Nova"/>
            </a:endParaRPr>
          </a:p>
        </p:txBody>
      </p:sp>
      <p:sp>
        <p:nvSpPr>
          <p:cNvPr id="781" name="Google Shape;781;p92"/>
          <p:cNvSpPr txBox="1"/>
          <p:nvPr/>
        </p:nvSpPr>
        <p:spPr>
          <a:xfrm>
            <a:off x="1755775" y="2713400"/>
            <a:ext cx="49338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7565A"/>
                </a:solidFill>
                <a:latin typeface="Proxima Nova"/>
                <a:ea typeface="Proxima Nova"/>
                <a:cs typeface="Proxima Nova"/>
                <a:sym typeface="Proxima Nova"/>
              </a:rPr>
              <a:t>Fundamental Analysis</a:t>
            </a:r>
            <a:endParaRPr sz="1800">
              <a:solidFill>
                <a:srgbClr val="57565A"/>
              </a:solidFill>
              <a:latin typeface="Proxima Nova"/>
              <a:ea typeface="Proxima Nova"/>
              <a:cs typeface="Proxima Nova"/>
              <a:sym typeface="Proxima Nova"/>
            </a:endParaRPr>
          </a:p>
        </p:txBody>
      </p:sp>
      <p:sp>
        <p:nvSpPr>
          <p:cNvPr id="782" name="Google Shape;782;p92"/>
          <p:cNvSpPr/>
          <p:nvPr/>
        </p:nvSpPr>
        <p:spPr>
          <a:xfrm>
            <a:off x="1004275" y="1642425"/>
            <a:ext cx="599100" cy="599100"/>
          </a:xfrm>
          <a:prstGeom prst="ellipse">
            <a:avLst/>
          </a:prstGeom>
          <a:solidFill>
            <a:srgbClr val="CF42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783" name="Google Shape;783;p92"/>
          <p:cNvSpPr/>
          <p:nvPr/>
        </p:nvSpPr>
        <p:spPr>
          <a:xfrm>
            <a:off x="1004275" y="2590000"/>
            <a:ext cx="599100" cy="599100"/>
          </a:xfrm>
          <a:prstGeom prst="ellipse">
            <a:avLst/>
          </a:prstGeom>
          <a:solidFill>
            <a:srgbClr val="F49D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pic>
        <p:nvPicPr>
          <p:cNvPr id="788" name="Google Shape;788;p93"/>
          <p:cNvPicPr preferRelativeResize="0"/>
          <p:nvPr/>
        </p:nvPicPr>
        <p:blipFill>
          <a:blip r:embed="rId3">
            <a:alphaModFix/>
          </a:blip>
          <a:stretch>
            <a:fillRect/>
          </a:stretch>
        </p:blipFill>
        <p:spPr>
          <a:xfrm rot="5400000">
            <a:off x="-4768425" y="679750"/>
            <a:ext cx="6667500" cy="4419600"/>
          </a:xfrm>
          <a:prstGeom prst="rect">
            <a:avLst/>
          </a:prstGeom>
          <a:noFill/>
          <a:ln>
            <a:noFill/>
          </a:ln>
        </p:spPr>
      </p:pic>
      <p:sp>
        <p:nvSpPr>
          <p:cNvPr id="789" name="Google Shape;789;p93"/>
          <p:cNvSpPr txBox="1"/>
          <p:nvPr/>
        </p:nvSpPr>
        <p:spPr>
          <a:xfrm>
            <a:off x="1065800" y="259800"/>
            <a:ext cx="753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4485B"/>
                </a:solidFill>
                <a:latin typeface="Proxima Nova"/>
                <a:ea typeface="Proxima Nova"/>
                <a:cs typeface="Proxima Nova"/>
                <a:sym typeface="Proxima Nova"/>
              </a:rPr>
              <a:t>Technical Analysis</a:t>
            </a:r>
            <a:endParaRPr b="1" sz="2800">
              <a:solidFill>
                <a:srgbClr val="44485B"/>
              </a:solidFill>
              <a:latin typeface="Proxima Nova"/>
              <a:ea typeface="Proxima Nova"/>
              <a:cs typeface="Proxima Nova"/>
              <a:sym typeface="Proxima Nova"/>
            </a:endParaRPr>
          </a:p>
        </p:txBody>
      </p:sp>
      <p:sp>
        <p:nvSpPr>
          <p:cNvPr id="790" name="Google Shape;790;p93"/>
          <p:cNvSpPr/>
          <p:nvPr/>
        </p:nvSpPr>
        <p:spPr>
          <a:xfrm>
            <a:off x="2765900" y="870950"/>
            <a:ext cx="4134900" cy="48000"/>
          </a:xfrm>
          <a:prstGeom prst="rect">
            <a:avLst/>
          </a:prstGeom>
          <a:solidFill>
            <a:srgbClr val="295D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3"/>
          <p:cNvSpPr txBox="1"/>
          <p:nvPr/>
        </p:nvSpPr>
        <p:spPr>
          <a:xfrm>
            <a:off x="947125" y="1038248"/>
            <a:ext cx="2469000" cy="687900"/>
          </a:xfrm>
          <a:prstGeom prst="rect">
            <a:avLst/>
          </a:prstGeom>
          <a:solidFill>
            <a:schemeClr val="accent1"/>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AUTOREGRESSION (AR) MODEL FOR LINEAR AND STATIONARY TIME-SERIES</a:t>
            </a:r>
            <a:endParaRPr sz="1200">
              <a:solidFill>
                <a:srgbClr val="FFFFFF"/>
              </a:solidFill>
              <a:latin typeface="Open Sans Light"/>
              <a:ea typeface="Open Sans Light"/>
              <a:cs typeface="Open Sans Light"/>
              <a:sym typeface="Open Sans Light"/>
            </a:endParaRPr>
          </a:p>
        </p:txBody>
      </p:sp>
      <p:sp>
        <p:nvSpPr>
          <p:cNvPr id="792" name="Google Shape;792;p93"/>
          <p:cNvSpPr txBox="1"/>
          <p:nvPr/>
        </p:nvSpPr>
        <p:spPr>
          <a:xfrm>
            <a:off x="947125" y="1726152"/>
            <a:ext cx="2469000" cy="1763400"/>
          </a:xfrm>
          <a:prstGeom prst="rect">
            <a:avLst/>
          </a:prstGeom>
          <a:solidFill>
            <a:schemeClr val="accent1">
              <a:alpha val="20000"/>
            </a:schemeClr>
          </a:solidFill>
          <a:ln>
            <a:noFill/>
          </a:ln>
        </p:spPr>
        <p:txBody>
          <a:bodyPr anchorCtr="0" anchor="t" bIns="45725" lIns="91425" spcFirstLastPara="1" rIns="91425" wrap="square" tIns="45725">
            <a:noAutofit/>
          </a:bodyPr>
          <a:lstStyle/>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Past values have an effect on current values</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Limitation: Non-linear and non-stationary nature of stock prices</a:t>
            </a:r>
            <a:endParaRPr sz="1200">
              <a:solidFill>
                <a:schemeClr val="dk1"/>
              </a:solidFill>
              <a:latin typeface="Open Sans Light"/>
              <a:ea typeface="Open Sans Light"/>
              <a:cs typeface="Open Sans Light"/>
              <a:sym typeface="Open Sans Light"/>
            </a:endParaRPr>
          </a:p>
        </p:txBody>
      </p:sp>
      <p:sp>
        <p:nvSpPr>
          <p:cNvPr id="793" name="Google Shape;793;p93"/>
          <p:cNvSpPr txBox="1"/>
          <p:nvPr/>
        </p:nvSpPr>
        <p:spPr>
          <a:xfrm>
            <a:off x="3617375" y="1038224"/>
            <a:ext cx="2469000" cy="687900"/>
          </a:xfrm>
          <a:prstGeom prst="rect">
            <a:avLst/>
          </a:prstGeom>
          <a:solidFill>
            <a:schemeClr val="accent2"/>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LONG SHORT-TERM MEMORY (LSTM) NETWORK</a:t>
            </a:r>
            <a:endParaRPr sz="1200">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1200">
              <a:solidFill>
                <a:srgbClr val="FFFFFF"/>
              </a:solidFill>
              <a:latin typeface="Open Sans Light"/>
              <a:ea typeface="Open Sans Light"/>
              <a:cs typeface="Open Sans Light"/>
              <a:sym typeface="Open Sans Light"/>
            </a:endParaRPr>
          </a:p>
        </p:txBody>
      </p:sp>
      <p:sp>
        <p:nvSpPr>
          <p:cNvPr id="794" name="Google Shape;794;p93"/>
          <p:cNvSpPr txBox="1"/>
          <p:nvPr/>
        </p:nvSpPr>
        <p:spPr>
          <a:xfrm>
            <a:off x="3606500" y="1726152"/>
            <a:ext cx="2469000" cy="1763400"/>
          </a:xfrm>
          <a:prstGeom prst="rect">
            <a:avLst/>
          </a:prstGeom>
          <a:solidFill>
            <a:schemeClr val="accent2">
              <a:alpha val="20000"/>
            </a:schemeClr>
          </a:solidFill>
          <a:ln>
            <a:noFill/>
          </a:ln>
        </p:spPr>
        <p:txBody>
          <a:bodyPr anchorCtr="0" anchor="t" bIns="45725" lIns="91425" spcFirstLastPara="1" rIns="91425" wrap="square" tIns="45725">
            <a:noAutofit/>
          </a:bodyPr>
          <a:lstStyle/>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Modified version of recurrent neural networks </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Easier to remember past data in memory</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Resolve vanishing gradient</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Limitation: Only consider pattern dependency in time domain</a:t>
            </a:r>
            <a:endParaRPr sz="1200">
              <a:solidFill>
                <a:schemeClr val="dk1"/>
              </a:solidFill>
              <a:latin typeface="Open Sans Light"/>
              <a:ea typeface="Open Sans Light"/>
              <a:cs typeface="Open Sans Light"/>
              <a:sym typeface="Open Sans Light"/>
            </a:endParaRPr>
          </a:p>
        </p:txBody>
      </p:sp>
      <p:sp>
        <p:nvSpPr>
          <p:cNvPr id="795" name="Google Shape;795;p93"/>
          <p:cNvSpPr txBox="1"/>
          <p:nvPr/>
        </p:nvSpPr>
        <p:spPr>
          <a:xfrm>
            <a:off x="6249225" y="1038236"/>
            <a:ext cx="2469000" cy="687900"/>
          </a:xfrm>
          <a:prstGeom prst="rect">
            <a:avLst/>
          </a:prstGeom>
          <a:solidFill>
            <a:schemeClr val="accent3"/>
          </a:solidFill>
          <a:ln>
            <a:noFill/>
          </a:ln>
        </p:spPr>
        <p:txBody>
          <a:bodyPr anchorCtr="0" anchor="b" bIns="45725" lIns="91425" spcFirstLastPara="1" rIns="91425" wrap="square" tIns="45725">
            <a:noAutofit/>
          </a:bodyPr>
          <a:lstStyle/>
          <a:p>
            <a:pPr indent="0" lvl="0" marL="0" marR="0" rtl="0" algn="ctr">
              <a:spcBef>
                <a:spcPts val="0"/>
              </a:spcBef>
              <a:spcAft>
                <a:spcPts val="0"/>
              </a:spcAft>
              <a:buNone/>
            </a:pPr>
            <a:r>
              <a:rPr lang="en" sz="1200">
                <a:solidFill>
                  <a:srgbClr val="FFFFFF"/>
                </a:solidFill>
                <a:latin typeface="Open Sans Light"/>
                <a:ea typeface="Open Sans Light"/>
                <a:cs typeface="Open Sans Light"/>
                <a:sym typeface="Open Sans Light"/>
              </a:rPr>
              <a:t>STATE FREQUENCY MEMORY (SFM) NETWORK</a:t>
            </a:r>
            <a:endParaRPr sz="1200">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sz="1200">
              <a:solidFill>
                <a:srgbClr val="FFFFFF"/>
              </a:solidFill>
              <a:latin typeface="Open Sans Light"/>
              <a:ea typeface="Open Sans Light"/>
              <a:cs typeface="Open Sans Light"/>
              <a:sym typeface="Open Sans Light"/>
            </a:endParaRPr>
          </a:p>
        </p:txBody>
      </p:sp>
      <p:sp>
        <p:nvSpPr>
          <p:cNvPr id="796" name="Google Shape;796;p93"/>
          <p:cNvSpPr txBox="1"/>
          <p:nvPr/>
        </p:nvSpPr>
        <p:spPr>
          <a:xfrm>
            <a:off x="6250575" y="1726152"/>
            <a:ext cx="2469000" cy="1763400"/>
          </a:xfrm>
          <a:prstGeom prst="rect">
            <a:avLst/>
          </a:prstGeom>
          <a:solidFill>
            <a:schemeClr val="accent3">
              <a:alpha val="20000"/>
            </a:schemeClr>
          </a:solidFill>
          <a:ln>
            <a:noFill/>
          </a:ln>
        </p:spPr>
        <p:txBody>
          <a:bodyPr anchorCtr="0" anchor="t" bIns="45725" lIns="91425" spcFirstLastPara="1" rIns="91425" wrap="square" tIns="45725">
            <a:noAutofit/>
          </a:bodyPr>
          <a:lstStyle/>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RNN that allows separate dynamic patterns across different frequency</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Used to discover multi-frequency trading patterns for stock price</a:t>
            </a:r>
            <a:endParaRPr sz="1200">
              <a:solidFill>
                <a:srgbClr val="595959"/>
              </a:solidFill>
              <a:latin typeface="Proxima Nova"/>
              <a:ea typeface="Proxima Nova"/>
              <a:cs typeface="Proxima Nova"/>
              <a:sym typeface="Proxima Nova"/>
            </a:endParaRPr>
          </a:p>
          <a:p>
            <a:pPr indent="-304800" lvl="0" marL="457200" rtl="0" algn="l">
              <a:lnSpc>
                <a:spcPct val="115000"/>
              </a:lnSpc>
              <a:spcBef>
                <a:spcPts val="0"/>
              </a:spcBef>
              <a:spcAft>
                <a:spcPts val="0"/>
              </a:spcAft>
              <a:buClr>
                <a:srgbClr val="595959"/>
              </a:buClr>
              <a:buSzPts val="1200"/>
              <a:buFont typeface="Proxima Nova"/>
              <a:buChar char="●"/>
            </a:pPr>
            <a:r>
              <a:rPr lang="en" sz="1200">
                <a:solidFill>
                  <a:srgbClr val="595959"/>
                </a:solidFill>
                <a:latin typeface="Proxima Nova"/>
                <a:ea typeface="Proxima Nova"/>
                <a:cs typeface="Proxima Nova"/>
                <a:sym typeface="Proxima Nova"/>
              </a:rPr>
              <a:t>Limitation: Unable to reveal rules beyond price data.</a:t>
            </a:r>
            <a:endParaRPr sz="1200">
              <a:solidFill>
                <a:schemeClr val="dk1"/>
              </a:solidFill>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i9_Multicolored">
      <a:dk1>
        <a:srgbClr val="57565A"/>
      </a:dk1>
      <a:lt1>
        <a:srgbClr val="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